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57" r:id="rId2"/>
    <p:sldId id="394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577" r:id="rId28"/>
    <p:sldId id="419" r:id="rId29"/>
    <p:sldId id="420" r:id="rId30"/>
    <p:sldId id="421" r:id="rId31"/>
    <p:sldId id="422" r:id="rId32"/>
    <p:sldId id="423" r:id="rId33"/>
    <p:sldId id="424" r:id="rId34"/>
    <p:sldId id="425" r:id="rId35"/>
    <p:sldId id="426" r:id="rId36"/>
    <p:sldId id="427" r:id="rId37"/>
    <p:sldId id="428" r:id="rId38"/>
    <p:sldId id="429" r:id="rId39"/>
    <p:sldId id="430" r:id="rId40"/>
    <p:sldId id="431" r:id="rId41"/>
    <p:sldId id="432" r:id="rId42"/>
    <p:sldId id="433" r:id="rId43"/>
    <p:sldId id="434" r:id="rId44"/>
    <p:sldId id="435" r:id="rId45"/>
    <p:sldId id="436" r:id="rId46"/>
    <p:sldId id="437" r:id="rId47"/>
    <p:sldId id="438" r:id="rId48"/>
    <p:sldId id="439" r:id="rId49"/>
    <p:sldId id="440" r:id="rId50"/>
    <p:sldId id="441" r:id="rId51"/>
    <p:sldId id="442" r:id="rId52"/>
    <p:sldId id="443" r:id="rId53"/>
    <p:sldId id="444" r:id="rId54"/>
    <p:sldId id="445" r:id="rId55"/>
    <p:sldId id="446" r:id="rId56"/>
    <p:sldId id="447" r:id="rId57"/>
    <p:sldId id="448" r:id="rId58"/>
    <p:sldId id="449" r:id="rId59"/>
    <p:sldId id="450" r:id="rId60"/>
    <p:sldId id="451" r:id="rId61"/>
    <p:sldId id="452" r:id="rId62"/>
    <p:sldId id="453" r:id="rId63"/>
    <p:sldId id="454" r:id="rId64"/>
    <p:sldId id="455" r:id="rId65"/>
    <p:sldId id="456" r:id="rId66"/>
    <p:sldId id="457" r:id="rId67"/>
    <p:sldId id="458" r:id="rId68"/>
    <p:sldId id="459" r:id="rId69"/>
    <p:sldId id="460" r:id="rId70"/>
    <p:sldId id="461" r:id="rId71"/>
    <p:sldId id="462" r:id="rId72"/>
    <p:sldId id="463" r:id="rId73"/>
    <p:sldId id="464" r:id="rId74"/>
    <p:sldId id="465" r:id="rId75"/>
    <p:sldId id="466" r:id="rId76"/>
    <p:sldId id="467" r:id="rId77"/>
    <p:sldId id="468" r:id="rId78"/>
    <p:sldId id="469" r:id="rId79"/>
    <p:sldId id="470" r:id="rId80"/>
    <p:sldId id="471" r:id="rId81"/>
    <p:sldId id="472" r:id="rId82"/>
    <p:sldId id="473" r:id="rId83"/>
    <p:sldId id="474" r:id="rId84"/>
    <p:sldId id="475" r:id="rId85"/>
    <p:sldId id="476" r:id="rId86"/>
    <p:sldId id="477" r:id="rId87"/>
    <p:sldId id="478" r:id="rId88"/>
    <p:sldId id="479" r:id="rId89"/>
    <p:sldId id="480" r:id="rId90"/>
    <p:sldId id="481" r:id="rId91"/>
    <p:sldId id="482" r:id="rId92"/>
    <p:sldId id="483" r:id="rId93"/>
    <p:sldId id="484" r:id="rId94"/>
    <p:sldId id="485" r:id="rId95"/>
    <p:sldId id="486" r:id="rId96"/>
    <p:sldId id="487" r:id="rId97"/>
    <p:sldId id="488" r:id="rId98"/>
    <p:sldId id="489" r:id="rId99"/>
    <p:sldId id="490" r:id="rId100"/>
    <p:sldId id="491" r:id="rId101"/>
    <p:sldId id="492" r:id="rId102"/>
    <p:sldId id="493" r:id="rId103"/>
    <p:sldId id="494" r:id="rId104"/>
    <p:sldId id="495" r:id="rId105"/>
    <p:sldId id="496" r:id="rId106"/>
    <p:sldId id="497" r:id="rId107"/>
    <p:sldId id="498" r:id="rId108"/>
    <p:sldId id="499" r:id="rId109"/>
    <p:sldId id="500" r:id="rId110"/>
    <p:sldId id="501" r:id="rId111"/>
    <p:sldId id="502" r:id="rId112"/>
    <p:sldId id="503" r:id="rId113"/>
    <p:sldId id="504" r:id="rId114"/>
    <p:sldId id="505" r:id="rId115"/>
    <p:sldId id="506" r:id="rId116"/>
    <p:sldId id="507" r:id="rId117"/>
    <p:sldId id="508" r:id="rId118"/>
    <p:sldId id="509" r:id="rId119"/>
    <p:sldId id="510" r:id="rId120"/>
    <p:sldId id="511" r:id="rId121"/>
    <p:sldId id="512" r:id="rId122"/>
    <p:sldId id="513" r:id="rId123"/>
    <p:sldId id="514" r:id="rId124"/>
    <p:sldId id="515" r:id="rId125"/>
    <p:sldId id="516" r:id="rId126"/>
    <p:sldId id="517" r:id="rId127"/>
    <p:sldId id="518" r:id="rId128"/>
    <p:sldId id="519" r:id="rId129"/>
    <p:sldId id="520" r:id="rId130"/>
    <p:sldId id="521" r:id="rId131"/>
    <p:sldId id="522" r:id="rId132"/>
    <p:sldId id="523" r:id="rId133"/>
    <p:sldId id="524" r:id="rId134"/>
    <p:sldId id="525" r:id="rId135"/>
    <p:sldId id="526" r:id="rId136"/>
    <p:sldId id="527" r:id="rId137"/>
    <p:sldId id="528" r:id="rId138"/>
    <p:sldId id="529" r:id="rId139"/>
    <p:sldId id="530" r:id="rId140"/>
    <p:sldId id="531" r:id="rId141"/>
    <p:sldId id="532" r:id="rId142"/>
    <p:sldId id="533" r:id="rId143"/>
    <p:sldId id="534" r:id="rId144"/>
    <p:sldId id="535" r:id="rId145"/>
    <p:sldId id="536" r:id="rId146"/>
    <p:sldId id="537" r:id="rId147"/>
    <p:sldId id="538" r:id="rId148"/>
    <p:sldId id="539" r:id="rId149"/>
    <p:sldId id="540" r:id="rId150"/>
    <p:sldId id="541" r:id="rId151"/>
    <p:sldId id="542" r:id="rId152"/>
    <p:sldId id="543" r:id="rId153"/>
    <p:sldId id="544" r:id="rId154"/>
    <p:sldId id="589" r:id="rId155"/>
    <p:sldId id="578" r:id="rId1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403B5-AF90-8BAB-6BEA-EE80C9C72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9B116-C61D-9DB0-DA51-05CC43CF8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9577F-2F3F-537E-E7B5-B583B1507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78E9D-BB28-4029-8AC8-120CFEEB89E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A07B0-50EA-8D17-FC2A-C603D942F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0B686-0A02-B357-C32B-07F4411AE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E556-9E22-44FB-B6EC-F472AC306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47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58BA-01B8-FD0C-B688-ECB52068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85D7DF-0294-C67C-25FA-783F88BDD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27C89-5645-8457-BEBB-3592091C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78E9D-BB28-4029-8AC8-120CFEEB89E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97B48-12FA-135D-EF31-D97694A6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D756F-1F2E-2B06-E083-000DDD929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E556-9E22-44FB-B6EC-F472AC306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97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10E72-5A45-A194-E491-5244B0B53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CCF19-5E81-F7CE-ED11-38A5DF01D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71EC0-F204-7071-E8E3-C766F467C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78E9D-BB28-4029-8AC8-120CFEEB89E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A738B-9A9D-BBFE-5286-754D51FAD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D9F96-141C-A66E-A630-F2430A5AE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E556-9E22-44FB-B6EC-F472AC306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42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35061-923F-ACB3-03F9-0D943211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9B03C-2A39-B925-2ABB-89BCB8124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0ED8E-C830-AED0-852F-D8CA3721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78E9D-BB28-4029-8AC8-120CFEEB89E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46AFB-CAC1-D15B-63CB-B52EE1E7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131E8-9082-8492-6BAA-733C6CB9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E556-9E22-44FB-B6EC-F472AC306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7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D07B5-8133-9523-46BC-15E1F5EB0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6E206-D15F-718C-8399-BFF681279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6DD31-9316-21F1-A4A2-7657AB4DA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78E9D-BB28-4029-8AC8-120CFEEB89E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7A6E2-3251-5305-FFF7-F9FC0AB59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8601A-E509-5BD3-1EC1-DB480669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E556-9E22-44FB-B6EC-F472AC306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7B7-42C8-27DC-5C0A-30428145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F01D8-5CC2-9EA6-BFC7-D5BEF6EF8C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78FBF-79DF-228B-86BA-6B31F15D5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CE947-39A7-4C2C-BA89-D3BAC365F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78E9D-BB28-4029-8AC8-120CFEEB89E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82557-57C2-18D9-D539-E06F0603E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F240B-B969-4DC2-B1BE-54E7C36FF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E556-9E22-44FB-B6EC-F472AC306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59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5ED8-8CEA-C771-7184-5DF7E17E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51F07-F2DD-8A2C-50AC-7C1ED3163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83E09-ACE6-A4CC-ACB0-6F7B4AD5A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714368-B720-C495-3BE0-D41A50A491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449C46-070B-DA27-6894-AB86C5E6EC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65A817-70E4-1C26-C7C3-83F17E26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78E9D-BB28-4029-8AC8-120CFEEB89E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E2EAA-A9A8-FF7F-46F8-4D6B25725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FD371-B4DD-758D-E557-FE62E5D5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E556-9E22-44FB-B6EC-F472AC306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28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DD33-1D18-4309-FBF3-B6987A30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9E34B-BC09-D14E-18E0-050FBD1D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78E9D-BB28-4029-8AC8-120CFEEB89E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1AF75-43B5-1540-0FE1-D0B0502C6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45CEC-7BC4-6E2A-FBD6-67D940D7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E556-9E22-44FB-B6EC-F472AC306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00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6A5462-F73E-25E2-8743-A6AF00CA8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78E9D-BB28-4029-8AC8-120CFEEB89E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71B6B5-2F80-9298-4DAB-ACA34E4AE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8548A-BA4A-90E0-6FB1-F5CC7FB0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E556-9E22-44FB-B6EC-F472AC306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89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A6CC6-C324-2ACD-9A62-CE339AD5D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1D4BF-F65F-2184-8220-F38D7AA0E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841E9-C93F-7CCD-8265-B0963B7E2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ECE93-DBBC-8C2A-6F92-072CCE575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78E9D-BB28-4029-8AC8-120CFEEB89E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BB3F3-4286-4C47-3C9C-3ACC84A4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F3127-111F-5F8E-CE5E-798D305EE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E556-9E22-44FB-B6EC-F472AC306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15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E849-A9C8-DD4B-ACED-62E68A284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52DB03-DEF5-0225-F0D8-8E2E7EA90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74611-ED8E-6A3C-E9C2-9B673881E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B57F3-3167-DD9F-937F-3F0C43399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78E9D-BB28-4029-8AC8-120CFEEB89E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26333-9C74-A981-5314-CA690F68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B0505-5EF8-27FD-5665-D1CF0EF57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E556-9E22-44FB-B6EC-F472AC306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9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A79CAD-E761-D439-1EDF-B31205AE4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52D56-9466-8405-01D7-0EC749513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48DE7-C832-0141-78C5-F977E2B80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78E9D-BB28-4029-8AC8-120CFEEB89E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8514E-F529-E530-ADF8-046D0EBE9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68979-FB60-F265-076C-34BC4FED2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E556-9E22-44FB-B6EC-F472AC306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4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svg"/><Relationship Id="rId4" Type="http://schemas.openxmlformats.org/officeDocument/2006/relationships/image" Target="../media/image155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58EF-62C4-9976-3753-8543DF91A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494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B- Purchasing Module </a:t>
            </a:r>
          </a:p>
        </p:txBody>
      </p:sp>
    </p:spTree>
    <p:extLst>
      <p:ext uri="{BB962C8B-B14F-4D97-AF65-F5344CB8AC3E}">
        <p14:creationId xmlns:p14="http://schemas.microsoft.com/office/powerpoint/2010/main" val="1002457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71BE-A80D-0F36-4E53-9D14BE19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6.1- supply chain department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92A0C6-F0EA-2B59-C9C9-E33615F90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29" y="1825625"/>
            <a:ext cx="9626142" cy="4351338"/>
          </a:xfrm>
        </p:spPr>
      </p:pic>
    </p:spTree>
    <p:extLst>
      <p:ext uri="{BB962C8B-B14F-4D97-AF65-F5344CB8AC3E}">
        <p14:creationId xmlns:p14="http://schemas.microsoft.com/office/powerpoint/2010/main" val="3461576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1A569-AF33-A6F4-24CB-7FA595F8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3034E3-D8DD-CE19-B4CD-301126BE3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21" y="1825625"/>
            <a:ext cx="8206357" cy="4351338"/>
          </a:xfrm>
        </p:spPr>
      </p:pic>
    </p:spTree>
    <p:extLst>
      <p:ext uri="{BB962C8B-B14F-4D97-AF65-F5344CB8AC3E}">
        <p14:creationId xmlns:p14="http://schemas.microsoft.com/office/powerpoint/2010/main" val="30343731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585F1-CF56-C017-2C26-E77A0E891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37- Receiving items at inventory according to PO</a:t>
            </a:r>
            <a:br>
              <a:rPr lang="en-US" sz="4000" dirty="0"/>
            </a:br>
            <a:r>
              <a:rPr lang="en-US" sz="4000" dirty="0"/>
              <a:t>(Standard Receipt Routing &amp; Direct delivery)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398B7C-4C9C-FF59-BA43-C7D2EE3CC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22" y="1825625"/>
            <a:ext cx="8250756" cy="4351338"/>
          </a:xfrm>
        </p:spPr>
      </p:pic>
    </p:spTree>
    <p:extLst>
      <p:ext uri="{BB962C8B-B14F-4D97-AF65-F5344CB8AC3E}">
        <p14:creationId xmlns:p14="http://schemas.microsoft.com/office/powerpoint/2010/main" val="24597036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34959-C2E9-7E71-A45D-3C603F2EF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B59988-CD7C-DC25-903A-E68A10DED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8" y="1825625"/>
            <a:ext cx="8246903" cy="4351338"/>
          </a:xfrm>
        </p:spPr>
      </p:pic>
    </p:spTree>
    <p:extLst>
      <p:ext uri="{BB962C8B-B14F-4D97-AF65-F5344CB8AC3E}">
        <p14:creationId xmlns:p14="http://schemas.microsoft.com/office/powerpoint/2010/main" val="2176381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1983-09F6-4C99-4256-4E5BD4DF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262E99-EAAC-42BF-29E0-1EA18DEDC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21" y="1825625"/>
            <a:ext cx="8206357" cy="4351338"/>
          </a:xfrm>
        </p:spPr>
      </p:pic>
    </p:spTree>
    <p:extLst>
      <p:ext uri="{BB962C8B-B14F-4D97-AF65-F5344CB8AC3E}">
        <p14:creationId xmlns:p14="http://schemas.microsoft.com/office/powerpoint/2010/main" val="42432179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0C654-EA46-9082-D822-1F9FF248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38- Adjust purchasing options</a:t>
            </a:r>
            <a:br>
              <a:rPr lang="en-US" dirty="0"/>
            </a:br>
            <a:r>
              <a:rPr lang="en-US" dirty="0"/>
              <a:t>(to use it at Blanket purchase agreement)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D8104E-4DF2-27CE-DFB9-95F55593B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23" y="1825625"/>
            <a:ext cx="8155553" cy="4351338"/>
          </a:xfrm>
        </p:spPr>
      </p:pic>
    </p:spTree>
    <p:extLst>
      <p:ext uri="{BB962C8B-B14F-4D97-AF65-F5344CB8AC3E}">
        <p14:creationId xmlns:p14="http://schemas.microsoft.com/office/powerpoint/2010/main" val="34992369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7AB-AB9A-409F-EC92-75C28CAD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39- Assign approval hierarchy to Blanket purchase agreement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E9C0C5-A3D4-8B6F-733E-7631C890E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36" y="1825625"/>
            <a:ext cx="8222528" cy="4351338"/>
          </a:xfrm>
        </p:spPr>
      </p:pic>
    </p:spTree>
    <p:extLst>
      <p:ext uri="{BB962C8B-B14F-4D97-AF65-F5344CB8AC3E}">
        <p14:creationId xmlns:p14="http://schemas.microsoft.com/office/powerpoint/2010/main" val="12726137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7ECA-A5CB-A4DB-19C0-3ABF4D40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40- Assign approval hierarchy to Blanket purchase release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AF3BE-B25E-67CF-3662-9E8FCD333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21" y="1825625"/>
            <a:ext cx="8206357" cy="4351338"/>
          </a:xfrm>
        </p:spPr>
      </p:pic>
    </p:spTree>
    <p:extLst>
      <p:ext uri="{BB962C8B-B14F-4D97-AF65-F5344CB8AC3E}">
        <p14:creationId xmlns:p14="http://schemas.microsoft.com/office/powerpoint/2010/main" val="38622407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821C-DD7B-6B6A-666F-ACA2F571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41- Assign approval groups to Blanket purchase agreement &amp; Blanket purchase release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9F7FD2-768A-19AC-3020-C1C4A91BF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97" y="1825625"/>
            <a:ext cx="8196806" cy="4351338"/>
          </a:xfrm>
        </p:spPr>
      </p:pic>
    </p:spTree>
    <p:extLst>
      <p:ext uri="{BB962C8B-B14F-4D97-AF65-F5344CB8AC3E}">
        <p14:creationId xmlns:p14="http://schemas.microsoft.com/office/powerpoint/2010/main" val="41976592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EF3D-C52D-8DCB-2E2C-466FD340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42- Create Blanket purchase agreement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36B954-5430-1377-B52C-9C0AA1333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51" y="1825625"/>
            <a:ext cx="8198297" cy="4351338"/>
          </a:xfrm>
        </p:spPr>
      </p:pic>
    </p:spTree>
    <p:extLst>
      <p:ext uri="{BB962C8B-B14F-4D97-AF65-F5344CB8AC3E}">
        <p14:creationId xmlns:p14="http://schemas.microsoft.com/office/powerpoint/2010/main" val="38640243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FC32-9888-9434-D88A-3E1EDE39E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1C7B5F-CB70-199F-896E-2BE91EA67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36" y="1825625"/>
            <a:ext cx="8222528" cy="4351338"/>
          </a:xfrm>
        </p:spPr>
      </p:pic>
    </p:spTree>
    <p:extLst>
      <p:ext uri="{BB962C8B-B14F-4D97-AF65-F5344CB8AC3E}">
        <p14:creationId xmlns:p14="http://schemas.microsoft.com/office/powerpoint/2010/main" val="47530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6146D-6463-E0BF-484D-05D57F0F1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6.2- warehouse department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0EDF71-1347-66E8-247C-30EC8A382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17" y="1825625"/>
            <a:ext cx="9971166" cy="4351338"/>
          </a:xfrm>
        </p:spPr>
      </p:pic>
    </p:spTree>
    <p:extLst>
      <p:ext uri="{BB962C8B-B14F-4D97-AF65-F5344CB8AC3E}">
        <p14:creationId xmlns:p14="http://schemas.microsoft.com/office/powerpoint/2010/main" val="16118214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EE4B0-FB74-7BA6-6B27-0B2BD8C5D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42.1- Blanket purchase agreement approval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471B1C-A671-3238-C375-E739A54DD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51" y="1825625"/>
            <a:ext cx="8198297" cy="4351338"/>
          </a:xfrm>
        </p:spPr>
      </p:pic>
    </p:spTree>
    <p:extLst>
      <p:ext uri="{BB962C8B-B14F-4D97-AF65-F5344CB8AC3E}">
        <p14:creationId xmlns:p14="http://schemas.microsoft.com/office/powerpoint/2010/main" val="161783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E20F2-6EE1-3304-6081-1FAFA82A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42.2- Blanket purchase agreement release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C58BB1-24FC-380C-4362-6F9ABAB25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83" y="1825625"/>
            <a:ext cx="8263234" cy="4351338"/>
          </a:xfrm>
        </p:spPr>
      </p:pic>
    </p:spTree>
    <p:extLst>
      <p:ext uri="{BB962C8B-B14F-4D97-AF65-F5344CB8AC3E}">
        <p14:creationId xmlns:p14="http://schemas.microsoft.com/office/powerpoint/2010/main" val="38973170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DD66-AB60-5DF7-D2DD-52FAB044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6A98A7-4CA9-7DC2-10DF-D9110EB01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19" y="1825625"/>
            <a:ext cx="8238762" cy="4351338"/>
          </a:xfrm>
        </p:spPr>
      </p:pic>
    </p:spTree>
    <p:extLst>
      <p:ext uri="{BB962C8B-B14F-4D97-AF65-F5344CB8AC3E}">
        <p14:creationId xmlns:p14="http://schemas.microsoft.com/office/powerpoint/2010/main" val="20450867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FDE1C-E28D-C8FD-E2C4-0149CCA8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C61FB6-EB8B-1560-BAE9-1957E6F16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36" y="1825625"/>
            <a:ext cx="8222528" cy="4351338"/>
          </a:xfrm>
        </p:spPr>
      </p:pic>
    </p:spTree>
    <p:extLst>
      <p:ext uri="{BB962C8B-B14F-4D97-AF65-F5344CB8AC3E}">
        <p14:creationId xmlns:p14="http://schemas.microsoft.com/office/powerpoint/2010/main" val="32942492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97669-3E7C-BB76-F4ED-FBF00A537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42.3- Rejection of Blanket purchase agreement release (due to minimum release amount)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3E1894-003C-7EBB-413E-284308800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8" y="1825625"/>
            <a:ext cx="8246903" cy="4351338"/>
          </a:xfrm>
        </p:spPr>
      </p:pic>
    </p:spTree>
    <p:extLst>
      <p:ext uri="{BB962C8B-B14F-4D97-AF65-F5344CB8AC3E}">
        <p14:creationId xmlns:p14="http://schemas.microsoft.com/office/powerpoint/2010/main" val="7498776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8033-063A-3306-CD66-AAF01E98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1A4EB4-C716-022A-E18D-42B2EFF46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36" y="1825625"/>
            <a:ext cx="8222528" cy="4351338"/>
          </a:xfrm>
        </p:spPr>
      </p:pic>
    </p:spTree>
    <p:extLst>
      <p:ext uri="{BB962C8B-B14F-4D97-AF65-F5344CB8AC3E}">
        <p14:creationId xmlns:p14="http://schemas.microsoft.com/office/powerpoint/2010/main" val="24294681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4FE9-21F9-329B-2AA7-3B4879EC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790D1D-14A0-1AFE-D73C-F0BA52746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8" y="1825625"/>
            <a:ext cx="8246903" cy="4351338"/>
          </a:xfrm>
        </p:spPr>
      </p:pic>
    </p:spTree>
    <p:extLst>
      <p:ext uri="{BB962C8B-B14F-4D97-AF65-F5344CB8AC3E}">
        <p14:creationId xmlns:p14="http://schemas.microsoft.com/office/powerpoint/2010/main" val="14962592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10940-6D5B-E585-90D8-DFABBE2E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C58DE9-21BF-3FEF-5B9E-1618D5D49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782" y="1825625"/>
            <a:ext cx="8214435" cy="4351338"/>
          </a:xfrm>
        </p:spPr>
      </p:pic>
    </p:spTree>
    <p:extLst>
      <p:ext uri="{BB962C8B-B14F-4D97-AF65-F5344CB8AC3E}">
        <p14:creationId xmlns:p14="http://schemas.microsoft.com/office/powerpoint/2010/main" val="15097602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0B717-1E6B-9D3F-4948-3B0EE0357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98D19D-B381-A3F4-0C92-ED27A5636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21" y="1825625"/>
            <a:ext cx="8206357" cy="4351338"/>
          </a:xfrm>
        </p:spPr>
      </p:pic>
    </p:spTree>
    <p:extLst>
      <p:ext uri="{BB962C8B-B14F-4D97-AF65-F5344CB8AC3E}">
        <p14:creationId xmlns:p14="http://schemas.microsoft.com/office/powerpoint/2010/main" val="38980856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5CA4-C738-763A-2352-2F38D8AB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Blanket purchase agreement release NO.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20E097-DF99-8E00-A554-7D7E7ADF8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782" y="1825625"/>
            <a:ext cx="8214435" cy="4351338"/>
          </a:xfrm>
        </p:spPr>
      </p:pic>
    </p:spTree>
    <p:extLst>
      <p:ext uri="{BB962C8B-B14F-4D97-AF65-F5344CB8AC3E}">
        <p14:creationId xmlns:p14="http://schemas.microsoft.com/office/powerpoint/2010/main" val="2179610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03B0-25FD-BA80-9F71-4839588DD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6.3- finance department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A50381-AF09-DEFF-2A44-969DC1AAE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11" y="1844479"/>
            <a:ext cx="9242377" cy="4351338"/>
          </a:xfrm>
        </p:spPr>
      </p:pic>
    </p:spTree>
    <p:extLst>
      <p:ext uri="{BB962C8B-B14F-4D97-AF65-F5344CB8AC3E}">
        <p14:creationId xmlns:p14="http://schemas.microsoft.com/office/powerpoint/2010/main" val="11450035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368A-4395-FCE1-7E6C-9BBC0487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2EE56B-56F3-8352-C050-87D874C05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8" y="1825625"/>
            <a:ext cx="8246903" cy="4351338"/>
          </a:xfrm>
        </p:spPr>
      </p:pic>
    </p:spTree>
    <p:extLst>
      <p:ext uri="{BB962C8B-B14F-4D97-AF65-F5344CB8AC3E}">
        <p14:creationId xmlns:p14="http://schemas.microsoft.com/office/powerpoint/2010/main" val="38243513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1F74-1644-7A41-6406-622E2E4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43- </a:t>
            </a:r>
            <a:r>
              <a:rPr lang="en-US" sz="4400" dirty="0"/>
              <a:t>Receiving items at inventory according to PO</a:t>
            </a:r>
            <a:br>
              <a:rPr lang="en-US" sz="4400" dirty="0"/>
            </a:br>
            <a:r>
              <a:rPr lang="en-US" sz="4400" dirty="0"/>
              <a:t>(serial &amp; Locator)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67588A-5F5F-D31A-2A91-A8826C9AA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8" y="1825625"/>
            <a:ext cx="8246903" cy="4351338"/>
          </a:xfrm>
        </p:spPr>
      </p:pic>
    </p:spTree>
    <p:extLst>
      <p:ext uri="{BB962C8B-B14F-4D97-AF65-F5344CB8AC3E}">
        <p14:creationId xmlns:p14="http://schemas.microsoft.com/office/powerpoint/2010/main" val="20169739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3802-5659-0BAD-B20B-A8442EF1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3D8A61-632D-D256-91E1-C459DAAFA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19" y="1825625"/>
            <a:ext cx="8238762" cy="4351338"/>
          </a:xfrm>
        </p:spPr>
      </p:pic>
    </p:spTree>
    <p:extLst>
      <p:ext uri="{BB962C8B-B14F-4D97-AF65-F5344CB8AC3E}">
        <p14:creationId xmlns:p14="http://schemas.microsoft.com/office/powerpoint/2010/main" val="35671964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6ADFC-7460-7479-7764-B03B913CA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106B16-F595-3B7C-95EA-B40E06072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8" y="1825625"/>
            <a:ext cx="8246903" cy="4351338"/>
          </a:xfrm>
        </p:spPr>
      </p:pic>
    </p:spTree>
    <p:extLst>
      <p:ext uri="{BB962C8B-B14F-4D97-AF65-F5344CB8AC3E}">
        <p14:creationId xmlns:p14="http://schemas.microsoft.com/office/powerpoint/2010/main" val="33094140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C853-462C-6F5D-D07D-85B9C6AE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68F878-26F5-40A9-9120-4B08449A1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19" y="1825625"/>
            <a:ext cx="8238762" cy="4351338"/>
          </a:xfrm>
        </p:spPr>
      </p:pic>
    </p:spTree>
    <p:extLst>
      <p:ext uri="{BB962C8B-B14F-4D97-AF65-F5344CB8AC3E}">
        <p14:creationId xmlns:p14="http://schemas.microsoft.com/office/powerpoint/2010/main" val="3421264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5D61-C39A-7862-5FE2-C47D4898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44- Create Standard RFQ </a:t>
            </a:r>
            <a:br>
              <a:rPr lang="en-US" sz="3200" dirty="0"/>
            </a:br>
            <a:r>
              <a:rPr lang="en-US" sz="3200" dirty="0"/>
              <a:t>(used to create blanket purchase agreement)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43CF3F-B9CB-C7E6-FF2C-43797D039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14" y="1825625"/>
            <a:ext cx="8230171" cy="4351338"/>
          </a:xfrm>
        </p:spPr>
      </p:pic>
    </p:spTree>
    <p:extLst>
      <p:ext uri="{BB962C8B-B14F-4D97-AF65-F5344CB8AC3E}">
        <p14:creationId xmlns:p14="http://schemas.microsoft.com/office/powerpoint/2010/main" val="391955734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E2AB3-DDDD-DDEC-5F7D-4AA87C1C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4B248E-90B1-1B6B-4558-D3335426A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8" y="1825625"/>
            <a:ext cx="8246903" cy="4351338"/>
          </a:xfrm>
        </p:spPr>
      </p:pic>
    </p:spTree>
    <p:extLst>
      <p:ext uri="{BB962C8B-B14F-4D97-AF65-F5344CB8AC3E}">
        <p14:creationId xmlns:p14="http://schemas.microsoft.com/office/powerpoint/2010/main" val="15484681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4840-6F41-393D-C7A4-E20F83F35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45- Convert Standard RFQ to Quotation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82C567-67B3-A357-8B80-29511C402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21" y="1825625"/>
            <a:ext cx="8206357" cy="4351338"/>
          </a:xfrm>
        </p:spPr>
      </p:pic>
    </p:spTree>
    <p:extLst>
      <p:ext uri="{BB962C8B-B14F-4D97-AF65-F5344CB8AC3E}">
        <p14:creationId xmlns:p14="http://schemas.microsoft.com/office/powerpoint/2010/main" val="8485007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B1748-289C-F414-40FC-58AB793C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B941E9-5EC5-4788-0A3B-756B2F771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10" y="1825625"/>
            <a:ext cx="8370979" cy="4351338"/>
          </a:xfrm>
        </p:spPr>
      </p:pic>
    </p:spTree>
    <p:extLst>
      <p:ext uri="{BB962C8B-B14F-4D97-AF65-F5344CB8AC3E}">
        <p14:creationId xmlns:p14="http://schemas.microsoft.com/office/powerpoint/2010/main" val="35242861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F35D-82B3-8A28-4E47-07C3BB5C0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5F4134-BE89-DBBC-6F30-91B0557B1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66" y="1825625"/>
            <a:ext cx="8757467" cy="4351338"/>
          </a:xfrm>
        </p:spPr>
      </p:pic>
    </p:spTree>
    <p:extLst>
      <p:ext uri="{BB962C8B-B14F-4D97-AF65-F5344CB8AC3E}">
        <p14:creationId xmlns:p14="http://schemas.microsoft.com/office/powerpoint/2010/main" val="639435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8F0CC-2B43-A60B-FB51-AB147C321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6.4- IT department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E53643-7B9C-33E9-719E-ED951C839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23" y="1825625"/>
            <a:ext cx="9935554" cy="4351338"/>
          </a:xfrm>
        </p:spPr>
      </p:pic>
    </p:spTree>
    <p:extLst>
      <p:ext uri="{BB962C8B-B14F-4D97-AF65-F5344CB8AC3E}">
        <p14:creationId xmlns:p14="http://schemas.microsoft.com/office/powerpoint/2010/main" val="20824715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413E-0136-1B3B-218D-1783DF53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E3AEA5-A136-7658-F2ED-A7E9AE419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51" y="1825625"/>
            <a:ext cx="8198297" cy="4351338"/>
          </a:xfrm>
        </p:spPr>
      </p:pic>
    </p:spTree>
    <p:extLst>
      <p:ext uri="{BB962C8B-B14F-4D97-AF65-F5344CB8AC3E}">
        <p14:creationId xmlns:p14="http://schemas.microsoft.com/office/powerpoint/2010/main" val="8135294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4E2F-39BC-4534-A6AE-E167B873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46- Create PO from PR (</a:t>
            </a:r>
            <a:r>
              <a:rPr lang="en-US" dirty="0" err="1"/>
              <a:t>AutoCreate</a:t>
            </a:r>
            <a:r>
              <a:rPr lang="en-US" dirty="0"/>
              <a:t>) &amp; link it to a Quotation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BEF5ED-8A79-A4C1-BAE2-0B88F7710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74" y="1825625"/>
            <a:ext cx="8287851" cy="4351338"/>
          </a:xfrm>
        </p:spPr>
      </p:pic>
    </p:spTree>
    <p:extLst>
      <p:ext uri="{BB962C8B-B14F-4D97-AF65-F5344CB8AC3E}">
        <p14:creationId xmlns:p14="http://schemas.microsoft.com/office/powerpoint/2010/main" val="5967638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D422A-7161-B5ED-1C8E-364F913B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04D036-A250-EE36-9668-C0610252C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8" y="1825625"/>
            <a:ext cx="8246903" cy="4351338"/>
          </a:xfrm>
        </p:spPr>
      </p:pic>
    </p:spTree>
    <p:extLst>
      <p:ext uri="{BB962C8B-B14F-4D97-AF65-F5344CB8AC3E}">
        <p14:creationId xmlns:p14="http://schemas.microsoft.com/office/powerpoint/2010/main" val="8899955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9780E-A60E-1884-F6DE-62376650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C7D76D-670C-2B90-12B0-43013266D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704" y="1825625"/>
            <a:ext cx="8362591" cy="4351338"/>
          </a:xfrm>
        </p:spPr>
      </p:pic>
    </p:spTree>
    <p:extLst>
      <p:ext uri="{BB962C8B-B14F-4D97-AF65-F5344CB8AC3E}">
        <p14:creationId xmlns:p14="http://schemas.microsoft.com/office/powerpoint/2010/main" val="12508321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41950-11B8-EBD5-1E1A-8504BBC4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31FFAA-2029-1F41-ABE3-81E1E8DF2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35" y="1825625"/>
            <a:ext cx="8859730" cy="4351338"/>
          </a:xfrm>
        </p:spPr>
      </p:pic>
    </p:spTree>
    <p:extLst>
      <p:ext uri="{BB962C8B-B14F-4D97-AF65-F5344CB8AC3E}">
        <p14:creationId xmlns:p14="http://schemas.microsoft.com/office/powerpoint/2010/main" val="17447812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CD46A-C12A-2377-69C8-9BDC53B5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4D4EC7-9985-7514-08B5-45610AAC1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36" y="1825625"/>
            <a:ext cx="8222528" cy="4351338"/>
          </a:xfrm>
        </p:spPr>
      </p:pic>
    </p:spTree>
    <p:extLst>
      <p:ext uri="{BB962C8B-B14F-4D97-AF65-F5344CB8AC3E}">
        <p14:creationId xmlns:p14="http://schemas.microsoft.com/office/powerpoint/2010/main" val="38123114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F809D-0D1C-8EB1-E744-7725A3A9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47- Create new PR to use it at Bid RFQ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E7D073-B19C-B882-80BA-6ED7A6D81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83" y="1825625"/>
            <a:ext cx="8263234" cy="4351338"/>
          </a:xfrm>
        </p:spPr>
      </p:pic>
    </p:spTree>
    <p:extLst>
      <p:ext uri="{BB962C8B-B14F-4D97-AF65-F5344CB8AC3E}">
        <p14:creationId xmlns:p14="http://schemas.microsoft.com/office/powerpoint/2010/main" val="2102990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D215-584F-4A6A-C19E-5D1BB4CA6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47.1- convert PR to Bid RFQ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86792D-A44B-DE48-9E37-C76FEA23B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782" y="1825625"/>
            <a:ext cx="8214435" cy="4351338"/>
          </a:xfrm>
        </p:spPr>
      </p:pic>
    </p:spTree>
    <p:extLst>
      <p:ext uri="{BB962C8B-B14F-4D97-AF65-F5344CB8AC3E}">
        <p14:creationId xmlns:p14="http://schemas.microsoft.com/office/powerpoint/2010/main" val="2283002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18EC1-F189-197C-F443-023BD985C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ADE4B7-8DD4-4163-BAAC-1B083CA2D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19" y="1825625"/>
            <a:ext cx="8238762" cy="4351338"/>
          </a:xfrm>
        </p:spPr>
      </p:pic>
    </p:spTree>
    <p:extLst>
      <p:ext uri="{BB962C8B-B14F-4D97-AF65-F5344CB8AC3E}">
        <p14:creationId xmlns:p14="http://schemas.microsoft.com/office/powerpoint/2010/main" val="47006218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78F9-63B9-5995-11FF-EC0278F6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47.2- convert Bid RFQ to Bid Quotation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2A7839-3E2B-B282-F5C8-06FE60DB9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89" y="1825625"/>
            <a:ext cx="8182221" cy="4351338"/>
          </a:xfrm>
        </p:spPr>
      </p:pic>
    </p:spTree>
    <p:extLst>
      <p:ext uri="{BB962C8B-B14F-4D97-AF65-F5344CB8AC3E}">
        <p14:creationId xmlns:p14="http://schemas.microsoft.com/office/powerpoint/2010/main" val="1008444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3BF2-A1A4-74D8-329A-FEE46A76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6.5- top management department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50D582-3B0B-E525-32BB-F1054F86E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76" y="1825625"/>
            <a:ext cx="10019047" cy="4351338"/>
          </a:xfrm>
        </p:spPr>
      </p:pic>
    </p:spTree>
    <p:extLst>
      <p:ext uri="{BB962C8B-B14F-4D97-AF65-F5344CB8AC3E}">
        <p14:creationId xmlns:p14="http://schemas.microsoft.com/office/powerpoint/2010/main" val="11773811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959A-58FA-48E7-D7C3-0B197622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4DD2BB-596B-8F75-A871-BA3D0FE6E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19" y="1825625"/>
            <a:ext cx="8238762" cy="4351338"/>
          </a:xfrm>
        </p:spPr>
      </p:pic>
    </p:spTree>
    <p:extLst>
      <p:ext uri="{BB962C8B-B14F-4D97-AF65-F5344CB8AC3E}">
        <p14:creationId xmlns:p14="http://schemas.microsoft.com/office/powerpoint/2010/main" val="38162339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A7C53-5A7B-8D90-801D-2E87EEB0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47.3- Create standard PO from Bid Quotation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E15E5B-3C35-EEA9-5B2B-F9208FD50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782" y="1825625"/>
            <a:ext cx="8214435" cy="4351338"/>
          </a:xfrm>
        </p:spPr>
      </p:pic>
    </p:spTree>
    <p:extLst>
      <p:ext uri="{BB962C8B-B14F-4D97-AF65-F5344CB8AC3E}">
        <p14:creationId xmlns:p14="http://schemas.microsoft.com/office/powerpoint/2010/main" val="247037808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07939-B0D4-BC96-EC04-D65BECC3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CF50C6-0881-0204-64AA-581FA9850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19" y="1825625"/>
            <a:ext cx="8238762" cy="4351338"/>
          </a:xfrm>
        </p:spPr>
      </p:pic>
    </p:spTree>
    <p:extLst>
      <p:ext uri="{BB962C8B-B14F-4D97-AF65-F5344CB8AC3E}">
        <p14:creationId xmlns:p14="http://schemas.microsoft.com/office/powerpoint/2010/main" val="29909845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E16C-E64E-55FC-6259-D23F9565A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47.4- Standard PO with Bid Quotation as a reference document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093754-C0C7-1914-D957-2FFE3D690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83" y="1825625"/>
            <a:ext cx="8263234" cy="4351338"/>
          </a:xfrm>
        </p:spPr>
      </p:pic>
    </p:spTree>
    <p:extLst>
      <p:ext uri="{BB962C8B-B14F-4D97-AF65-F5344CB8AC3E}">
        <p14:creationId xmlns:p14="http://schemas.microsoft.com/office/powerpoint/2010/main" val="42260286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D6E0C-8BBF-D65C-3B7D-37AB5F8B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47.5- Receiving items at inventory from Standard PO with Bid Quotation as a reference document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AD2661-DA9A-206F-3249-4F9B3C38C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98" y="1825625"/>
            <a:ext cx="8242604" cy="4351338"/>
          </a:xfrm>
        </p:spPr>
      </p:pic>
    </p:spTree>
    <p:extLst>
      <p:ext uri="{BB962C8B-B14F-4D97-AF65-F5344CB8AC3E}">
        <p14:creationId xmlns:p14="http://schemas.microsoft.com/office/powerpoint/2010/main" val="9494940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F7E1-D3B2-54BA-0000-88C6C654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48- Assign approval hierarchy to Purchase agreement Contract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C96BD-E010-210D-1E61-51E1BCDE8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51" y="1825625"/>
            <a:ext cx="8198297" cy="4351338"/>
          </a:xfrm>
        </p:spPr>
      </p:pic>
    </p:spTree>
    <p:extLst>
      <p:ext uri="{BB962C8B-B14F-4D97-AF65-F5344CB8AC3E}">
        <p14:creationId xmlns:p14="http://schemas.microsoft.com/office/powerpoint/2010/main" val="2984980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27800-1B24-43E1-F001-18380F3A0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49- Assign approval group to Purchase agreement Contract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DC07C3-B4CA-C35C-6160-5C972B2E0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19" y="1825625"/>
            <a:ext cx="8238762" cy="4351338"/>
          </a:xfrm>
        </p:spPr>
      </p:pic>
    </p:spTree>
    <p:extLst>
      <p:ext uri="{BB962C8B-B14F-4D97-AF65-F5344CB8AC3E}">
        <p14:creationId xmlns:p14="http://schemas.microsoft.com/office/powerpoint/2010/main" val="26130996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1EA5E-D3F6-239E-463E-CC28BA89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50- Create new Contract Purchase agreement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DD2581-0756-7394-88F5-B29AC0798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36" y="1825625"/>
            <a:ext cx="8222528" cy="4351338"/>
          </a:xfrm>
        </p:spPr>
      </p:pic>
    </p:spTree>
    <p:extLst>
      <p:ext uri="{BB962C8B-B14F-4D97-AF65-F5344CB8AC3E}">
        <p14:creationId xmlns:p14="http://schemas.microsoft.com/office/powerpoint/2010/main" val="18044578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6D31-8B68-0FA2-2580-7C53B869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50.1- Contract Purchase agreement approval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7E2705-FF5E-9121-107D-2CCACB616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57" y="1825625"/>
            <a:ext cx="8180686" cy="4351338"/>
          </a:xfrm>
        </p:spPr>
      </p:pic>
    </p:spTree>
    <p:extLst>
      <p:ext uri="{BB962C8B-B14F-4D97-AF65-F5344CB8AC3E}">
        <p14:creationId xmlns:p14="http://schemas.microsoft.com/office/powerpoint/2010/main" val="34881490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F83D8-860A-06E1-B9EE-3DB74810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51- Define Notification Control for Contract Purchase agreement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E33526-2DE9-4372-4771-F9C6140C7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36" y="1825625"/>
            <a:ext cx="8222528" cy="4351338"/>
          </a:xfrm>
        </p:spPr>
      </p:pic>
    </p:spTree>
    <p:extLst>
      <p:ext uri="{BB962C8B-B14F-4D97-AF65-F5344CB8AC3E}">
        <p14:creationId xmlns:p14="http://schemas.microsoft.com/office/powerpoint/2010/main" val="37720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4B45-84C9-9E8E-789B-2C97FDB42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7- create new organization hierarchy</a:t>
            </a:r>
            <a:br>
              <a:rPr lang="en-US" sz="2800" dirty="0"/>
            </a:br>
            <a:r>
              <a:rPr lang="en-US" sz="2800" dirty="0"/>
              <a:t>(Department or Supervision hierarchy) - global HRMS, work structure, organization, hierarchy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9A0B85-080F-853D-5580-EF7718F7A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29" y="1825625"/>
            <a:ext cx="9505542" cy="4351338"/>
          </a:xfrm>
        </p:spPr>
      </p:pic>
    </p:spTree>
    <p:extLst>
      <p:ext uri="{BB962C8B-B14F-4D97-AF65-F5344CB8AC3E}">
        <p14:creationId xmlns:p14="http://schemas.microsoft.com/office/powerpoint/2010/main" val="22592950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3555-6A8C-1C17-185A-38104DED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52- Create new PO &amp; assign a Contract Purchase agreement to 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E11A7E-103A-A921-3860-8076B2CC5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19" y="1825625"/>
            <a:ext cx="8238762" cy="4351338"/>
          </a:xfrm>
        </p:spPr>
      </p:pic>
    </p:spTree>
    <p:extLst>
      <p:ext uri="{BB962C8B-B14F-4D97-AF65-F5344CB8AC3E}">
        <p14:creationId xmlns:p14="http://schemas.microsoft.com/office/powerpoint/2010/main" val="23489023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BBC21-A855-74B9-1671-ED594965D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5C0329-F75E-5BD2-C933-355AF8D7A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396" y="1825625"/>
            <a:ext cx="8329207" cy="4351338"/>
          </a:xfrm>
        </p:spPr>
      </p:pic>
    </p:spTree>
    <p:extLst>
      <p:ext uri="{BB962C8B-B14F-4D97-AF65-F5344CB8AC3E}">
        <p14:creationId xmlns:p14="http://schemas.microsoft.com/office/powerpoint/2010/main" val="24651596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7B6B-CCA1-5502-A5DD-EA119031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B4C3A7-6ABB-58FF-4CF3-FF829CF5E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782" y="1825625"/>
            <a:ext cx="8214435" cy="4351338"/>
          </a:xfrm>
        </p:spPr>
      </p:pic>
    </p:spTree>
    <p:extLst>
      <p:ext uri="{BB962C8B-B14F-4D97-AF65-F5344CB8AC3E}">
        <p14:creationId xmlns:p14="http://schemas.microsoft.com/office/powerpoint/2010/main" val="187182885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25183-A389-296B-7721-C93B193EF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 Status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8B341A-E49B-5992-4063-5EF6F1B7D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145" y="1825625"/>
            <a:ext cx="7737710" cy="4351338"/>
          </a:xfrm>
        </p:spPr>
      </p:pic>
    </p:spTree>
    <p:extLst>
      <p:ext uri="{BB962C8B-B14F-4D97-AF65-F5344CB8AC3E}">
        <p14:creationId xmlns:p14="http://schemas.microsoft.com/office/powerpoint/2010/main" val="11407540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1081445"/>
            <a:ext cx="10820400" cy="0"/>
          </a:xfrm>
          <a:prstGeom prst="line">
            <a:avLst/>
          </a:prstGeom>
          <a:ln w="19050" cap="flat">
            <a:solidFill>
              <a:srgbClr val="1D1B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85800" y="391411"/>
            <a:ext cx="514160" cy="326979"/>
          </a:xfrm>
          <a:custGeom>
            <a:avLst/>
            <a:gdLst/>
            <a:ahLst/>
            <a:cxnLst/>
            <a:rect l="l" t="t" r="r" b="b"/>
            <a:pathLst>
              <a:path w="771240" h="490469">
                <a:moveTo>
                  <a:pt x="0" y="0"/>
                </a:moveTo>
                <a:lnTo>
                  <a:pt x="771240" y="0"/>
                </a:lnTo>
                <a:lnTo>
                  <a:pt x="771240" y="490469"/>
                </a:lnTo>
                <a:lnTo>
                  <a:pt x="0" y="490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013255" y="5682240"/>
            <a:ext cx="489960" cy="48996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292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757"/>
                </a:lnSpc>
              </a:pPr>
              <a:endParaRPr sz="12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1069361" y="5738346"/>
            <a:ext cx="377748" cy="377748"/>
          </a:xfrm>
          <a:custGeom>
            <a:avLst/>
            <a:gdLst/>
            <a:ahLst/>
            <a:cxnLst/>
            <a:rect l="l" t="t" r="r" b="b"/>
            <a:pathLst>
              <a:path w="566622" h="566622">
                <a:moveTo>
                  <a:pt x="0" y="0"/>
                </a:moveTo>
                <a:lnTo>
                  <a:pt x="566622" y="0"/>
                </a:lnTo>
                <a:lnTo>
                  <a:pt x="566622" y="566622"/>
                </a:lnTo>
                <a:lnTo>
                  <a:pt x="0" y="566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01150" y="2291744"/>
            <a:ext cx="5950868" cy="3339517"/>
          </a:xfrm>
          <a:custGeom>
            <a:avLst/>
            <a:gdLst/>
            <a:ahLst/>
            <a:cxnLst/>
            <a:rect l="l" t="t" r="r" b="b"/>
            <a:pathLst>
              <a:path w="8926302" h="5009275">
                <a:moveTo>
                  <a:pt x="0" y="0"/>
                </a:moveTo>
                <a:lnTo>
                  <a:pt x="8926302" y="0"/>
                </a:lnTo>
                <a:lnTo>
                  <a:pt x="8926302" y="5009275"/>
                </a:lnTo>
                <a:lnTo>
                  <a:pt x="0" y="5009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42410" y="400512"/>
            <a:ext cx="2936881" cy="253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147"/>
              </a:lnSpc>
              <a:spcBef>
                <a:spcPct val="0"/>
              </a:spcBef>
            </a:pPr>
            <a:r>
              <a:rPr lang="en-US" sz="1533" b="1" spc="-99" dirty="0">
                <a:solidFill>
                  <a:srgbClr val="1D1B1A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CONSTRUCTION COMPANY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84422" y="1517008"/>
            <a:ext cx="4245868" cy="698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064"/>
              </a:lnSpc>
            </a:pPr>
            <a:r>
              <a:rPr lang="en-US" sz="5400" dirty="0">
                <a:latin typeface="French Script MT" panose="03020402040607040605" pitchFamily="66" charset="0"/>
              </a:rPr>
              <a:t>Thank you.</a:t>
            </a:r>
            <a:endParaRPr lang="en-US" sz="5220" dirty="0">
              <a:solidFill>
                <a:srgbClr val="1D1B1A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42410" y="2240765"/>
            <a:ext cx="9170355" cy="151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3023"/>
              </a:lnSpc>
            </a:pPr>
            <a:r>
              <a:rPr lang="en-US" sz="2160" spc="-43" dirty="0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 </a:t>
            </a:r>
            <a:r>
              <a:rPr lang="en-US" sz="2160" b="1" spc="-43" dirty="0">
                <a:solidFill>
                  <a:srgbClr val="1D1B1A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Instructor</a:t>
            </a:r>
            <a:r>
              <a:rPr lang="en-US" sz="2160" spc="-43" dirty="0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: Mohamed </a:t>
            </a:r>
            <a:r>
              <a:rPr lang="en-US" sz="2160" spc="-43" dirty="0" err="1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Abdelrehim</a:t>
            </a:r>
            <a:r>
              <a:rPr lang="en-US" sz="2160" spc="-43" dirty="0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 </a:t>
            </a:r>
          </a:p>
          <a:p>
            <a:pPr defTabSz="609630">
              <a:lnSpc>
                <a:spcPts val="3023"/>
              </a:lnSpc>
            </a:pPr>
            <a:r>
              <a:rPr lang="en-US" sz="2160" b="1" spc="-43" dirty="0">
                <a:solidFill>
                  <a:srgbClr val="1D1B1A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Team Number</a:t>
            </a:r>
            <a:r>
              <a:rPr lang="en-US" sz="2160" spc="-43" dirty="0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: G1 </a:t>
            </a:r>
          </a:p>
          <a:p>
            <a:pPr defTabSz="609630">
              <a:lnSpc>
                <a:spcPts val="3023"/>
              </a:lnSpc>
            </a:pPr>
            <a:r>
              <a:rPr lang="en-US" sz="2160" b="1" spc="-43" dirty="0">
                <a:solidFill>
                  <a:srgbClr val="1D1B1A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Training Partner</a:t>
            </a:r>
            <a:r>
              <a:rPr lang="en-US" sz="2160" spc="-43" dirty="0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: Next Academy</a:t>
            </a:r>
          </a:p>
          <a:p>
            <a:pPr defTabSz="609630">
              <a:lnSpc>
                <a:spcPts val="3023"/>
              </a:lnSpc>
              <a:spcBef>
                <a:spcPct val="0"/>
              </a:spcBef>
            </a:pPr>
            <a:endParaRPr lang="en-US" sz="2160" spc="-43" dirty="0">
              <a:solidFill>
                <a:srgbClr val="1D1B1A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42410" y="3639731"/>
            <a:ext cx="4658740" cy="2491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07"/>
              </a:lnSpc>
              <a:spcBef>
                <a:spcPct val="0"/>
              </a:spcBef>
            </a:pPr>
            <a:r>
              <a:rPr lang="en-US" sz="2007" b="1" spc="-40" dirty="0">
                <a:solidFill>
                  <a:srgbClr val="1D1B1A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Team Members:</a:t>
            </a:r>
          </a:p>
          <a:p>
            <a:pPr defTabSz="609630">
              <a:lnSpc>
                <a:spcPts val="2807"/>
              </a:lnSpc>
              <a:spcBef>
                <a:spcPct val="0"/>
              </a:spcBef>
            </a:pPr>
            <a:r>
              <a:rPr lang="en-US" sz="2007" spc="-40" dirty="0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Tamer Nabil Essawi</a:t>
            </a:r>
          </a:p>
          <a:p>
            <a:pPr defTabSz="609630">
              <a:lnSpc>
                <a:spcPts val="2807"/>
              </a:lnSpc>
              <a:spcBef>
                <a:spcPct val="0"/>
              </a:spcBef>
            </a:pPr>
            <a:r>
              <a:rPr lang="en-US" sz="2007" spc="-40" dirty="0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Youssef Mahmoud Saad</a:t>
            </a:r>
          </a:p>
          <a:p>
            <a:pPr defTabSz="609630">
              <a:lnSpc>
                <a:spcPts val="2807"/>
              </a:lnSpc>
              <a:spcBef>
                <a:spcPct val="0"/>
              </a:spcBef>
            </a:pPr>
            <a:r>
              <a:rPr lang="en-US" sz="2007" spc="-40" dirty="0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Israa Ahmed Mahmoud</a:t>
            </a:r>
          </a:p>
          <a:p>
            <a:pPr defTabSz="609630">
              <a:lnSpc>
                <a:spcPts val="2807"/>
              </a:lnSpc>
              <a:spcBef>
                <a:spcPct val="0"/>
              </a:spcBef>
            </a:pPr>
            <a:r>
              <a:rPr lang="en-US" sz="2007" spc="-40" dirty="0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Soad Said Ameen</a:t>
            </a:r>
          </a:p>
          <a:p>
            <a:pPr defTabSz="609630">
              <a:lnSpc>
                <a:spcPts val="2807"/>
              </a:lnSpc>
              <a:spcBef>
                <a:spcPct val="0"/>
              </a:spcBef>
            </a:pPr>
            <a:r>
              <a:rPr lang="en-US" sz="2007" spc="-40" dirty="0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Mohamed Fawzy Abdelfattah</a:t>
            </a:r>
          </a:p>
          <a:p>
            <a:pPr defTabSz="609630">
              <a:lnSpc>
                <a:spcPts val="2807"/>
              </a:lnSpc>
              <a:spcBef>
                <a:spcPct val="0"/>
              </a:spcBef>
            </a:pPr>
            <a:r>
              <a:rPr lang="en-US" sz="2007" spc="-40" dirty="0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Osama Sayed </a:t>
            </a:r>
            <a:r>
              <a:rPr lang="en-US" sz="2007" spc="-40" dirty="0" err="1">
                <a:solidFill>
                  <a:srgbClr val="1D1B1A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Abdullhameed</a:t>
            </a:r>
            <a:endParaRPr lang="en-US" sz="2007" spc="-40" dirty="0">
              <a:solidFill>
                <a:srgbClr val="1D1B1A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2B49D-C547-4F61-B79A-D94B693FF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French Script MT" panose="03020402040607040605" pitchFamily="66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93727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E492-4B71-2B47-7631-EA69ED4A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7.1- supply chain department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B581B8-7C33-ACBE-EFA4-48FEFCE66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88" y="1825625"/>
            <a:ext cx="9841823" cy="4351338"/>
          </a:xfrm>
        </p:spPr>
      </p:pic>
    </p:spTree>
    <p:extLst>
      <p:ext uri="{BB962C8B-B14F-4D97-AF65-F5344CB8AC3E}">
        <p14:creationId xmlns:p14="http://schemas.microsoft.com/office/powerpoint/2010/main" val="2161274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E1D8-3FC7-9EE9-B502-BBBE97898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7.2- warehouse department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73639E-44F5-554D-E5E6-3B130184D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96" y="1825625"/>
            <a:ext cx="9111207" cy="4351338"/>
          </a:xfrm>
        </p:spPr>
      </p:pic>
    </p:spTree>
    <p:extLst>
      <p:ext uri="{BB962C8B-B14F-4D97-AF65-F5344CB8AC3E}">
        <p14:creationId xmlns:p14="http://schemas.microsoft.com/office/powerpoint/2010/main" val="22586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328A-556D-BB1E-3CE3-6F8FEE04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7.3- organization supervisor hierarchy </a:t>
            </a:r>
            <a:r>
              <a:rPr lang="en-US" sz="3600" dirty="0" err="1"/>
              <a:t>diagrammer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597746-9294-43D5-022D-AB2588B37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782" y="1825625"/>
            <a:ext cx="8214435" cy="4351338"/>
          </a:xfrm>
        </p:spPr>
      </p:pic>
    </p:spTree>
    <p:extLst>
      <p:ext uri="{BB962C8B-B14F-4D97-AF65-F5344CB8AC3E}">
        <p14:creationId xmlns:p14="http://schemas.microsoft.com/office/powerpoint/2010/main" val="244172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EFBEE-FE59-FEB3-BBEF-1809AB6CD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8- Define new jobs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0D457A-43B8-7695-03B9-B501E7A6D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8" y="1825625"/>
            <a:ext cx="8246903" cy="4351338"/>
          </a:xfrm>
        </p:spPr>
      </p:pic>
    </p:spTree>
    <p:extLst>
      <p:ext uri="{BB962C8B-B14F-4D97-AF65-F5344CB8AC3E}">
        <p14:creationId xmlns:p14="http://schemas.microsoft.com/office/powerpoint/2010/main" val="297781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EF30-D5AA-68C7-EBFF-E418FDC6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Create new purchasing responsibility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D921CA-27B8-4274-3E17-30726B781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417" y="1825625"/>
            <a:ext cx="9121165" cy="4351338"/>
          </a:xfrm>
        </p:spPr>
      </p:pic>
    </p:spTree>
    <p:extLst>
      <p:ext uri="{BB962C8B-B14F-4D97-AF65-F5344CB8AC3E}">
        <p14:creationId xmlns:p14="http://schemas.microsoft.com/office/powerpoint/2010/main" val="3313817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17D97-3E7F-A1DF-2D1E-880C905F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9- Assign jobs and supervisor to employees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BB4845-6BB7-3059-37AA-93FE2341F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8" y="1825625"/>
            <a:ext cx="8246903" cy="4351338"/>
          </a:xfrm>
        </p:spPr>
      </p:pic>
    </p:spTree>
    <p:extLst>
      <p:ext uri="{BB962C8B-B14F-4D97-AF65-F5344CB8AC3E}">
        <p14:creationId xmlns:p14="http://schemas.microsoft.com/office/powerpoint/2010/main" val="3313055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0D17-A786-2F37-BB71-B3B4C36D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7DABCD-AFA5-D015-B727-0B5CD85DD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19" y="1825625"/>
            <a:ext cx="8238762" cy="4351338"/>
          </a:xfrm>
        </p:spPr>
      </p:pic>
    </p:spTree>
    <p:extLst>
      <p:ext uri="{BB962C8B-B14F-4D97-AF65-F5344CB8AC3E}">
        <p14:creationId xmlns:p14="http://schemas.microsoft.com/office/powerpoint/2010/main" val="4245831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69691-96BF-2CD2-7CEE-F8753D33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05E2AF-70AC-7D18-A060-9BDC45082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69" y="1825625"/>
            <a:ext cx="8559862" cy="4351338"/>
          </a:xfrm>
        </p:spPr>
      </p:pic>
    </p:spTree>
    <p:extLst>
      <p:ext uri="{BB962C8B-B14F-4D97-AF65-F5344CB8AC3E}">
        <p14:creationId xmlns:p14="http://schemas.microsoft.com/office/powerpoint/2010/main" val="3566329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ACC18-F652-8252-56DB-3FB91541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CA3D03-A3DE-E942-E6E2-57E8B26B7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19" y="1825625"/>
            <a:ext cx="8238762" cy="4351338"/>
          </a:xfrm>
        </p:spPr>
      </p:pic>
    </p:spTree>
    <p:extLst>
      <p:ext uri="{BB962C8B-B14F-4D97-AF65-F5344CB8AC3E}">
        <p14:creationId xmlns:p14="http://schemas.microsoft.com/office/powerpoint/2010/main" val="807016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B20A5-24FA-7965-77AA-3400845C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E79A6D-926A-2F05-BB51-F4F0A1455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93" y="1825625"/>
            <a:ext cx="9161214" cy="4351338"/>
          </a:xfrm>
        </p:spPr>
      </p:pic>
    </p:spTree>
    <p:extLst>
      <p:ext uri="{BB962C8B-B14F-4D97-AF65-F5344CB8AC3E}">
        <p14:creationId xmlns:p14="http://schemas.microsoft.com/office/powerpoint/2010/main" val="3670159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1432F-180B-94C2-55FE-164E76A47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 Create new approval groups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EB6C6D-4E4E-2983-1592-4AA0BB05B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35" y="1825625"/>
            <a:ext cx="8859730" cy="4351338"/>
          </a:xfrm>
        </p:spPr>
      </p:pic>
    </p:spTree>
    <p:extLst>
      <p:ext uri="{BB962C8B-B14F-4D97-AF65-F5344CB8AC3E}">
        <p14:creationId xmlns:p14="http://schemas.microsoft.com/office/powerpoint/2010/main" val="1926159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92CE4-5764-8E68-6014-3A7FDB2E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AA75F7-56BE-554C-4397-BCF66EAB7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11" y="1825625"/>
            <a:ext cx="9242377" cy="4351338"/>
          </a:xfrm>
        </p:spPr>
      </p:pic>
    </p:spTree>
    <p:extLst>
      <p:ext uri="{BB962C8B-B14F-4D97-AF65-F5344CB8AC3E}">
        <p14:creationId xmlns:p14="http://schemas.microsoft.com/office/powerpoint/2010/main" val="1793185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79FD-097E-53DE-C485-0449995F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C7DE14-5049-2E22-300C-E8E8666F2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70" y="1825625"/>
            <a:ext cx="8255060" cy="4351338"/>
          </a:xfrm>
        </p:spPr>
      </p:pic>
    </p:spTree>
    <p:extLst>
      <p:ext uri="{BB962C8B-B14F-4D97-AF65-F5344CB8AC3E}">
        <p14:creationId xmlns:p14="http://schemas.microsoft.com/office/powerpoint/2010/main" val="2884759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5F7F-0CDE-6AEF-628D-85D6A3F8E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11- Assign approval groups for jobs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440D92-C822-75A7-0CBF-B59E23DFD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8" y="1825625"/>
            <a:ext cx="8246903" cy="4351338"/>
          </a:xfrm>
        </p:spPr>
      </p:pic>
    </p:spTree>
    <p:extLst>
      <p:ext uri="{BB962C8B-B14F-4D97-AF65-F5344CB8AC3E}">
        <p14:creationId xmlns:p14="http://schemas.microsoft.com/office/powerpoint/2010/main" val="587140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C2A75-9917-9466-0EEC-2F0ECF14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11.1- Run fill employee hierarchy request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535340-6AD9-9443-3AB5-9C5F113EB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8" y="1825625"/>
            <a:ext cx="8246903" cy="4351338"/>
          </a:xfrm>
        </p:spPr>
      </p:pic>
    </p:spTree>
    <p:extLst>
      <p:ext uri="{BB962C8B-B14F-4D97-AF65-F5344CB8AC3E}">
        <p14:creationId xmlns:p14="http://schemas.microsoft.com/office/powerpoint/2010/main" val="591899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2B5C-B58B-D449-679C-3A1EEC0C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2- Define financial options for Operating unit</a:t>
            </a:r>
            <a:br>
              <a:rPr lang="en-US" sz="3200" dirty="0"/>
            </a:br>
            <a:r>
              <a:rPr lang="en-US" sz="3200" dirty="0"/>
              <a:t>(to use new purchasing responsibility)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88BCF8-A7F1-6A9B-CB26-824182203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30" y="1825625"/>
            <a:ext cx="9576940" cy="4351338"/>
          </a:xfrm>
        </p:spPr>
      </p:pic>
    </p:spTree>
    <p:extLst>
      <p:ext uri="{BB962C8B-B14F-4D97-AF65-F5344CB8AC3E}">
        <p14:creationId xmlns:p14="http://schemas.microsoft.com/office/powerpoint/2010/main" val="4042931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9BFF-5C15-DE28-A676-79E6E8B5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12- Create Purchase requisition</a:t>
            </a:r>
            <a:br>
              <a:rPr lang="en-US" dirty="0"/>
            </a:br>
            <a:r>
              <a:rPr lang="en-US" dirty="0"/>
              <a:t>(using first approval group)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85DF3B-1FEB-1551-9406-D95EBA991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21" y="1825625"/>
            <a:ext cx="8206357" cy="4351338"/>
          </a:xfrm>
        </p:spPr>
      </p:pic>
    </p:spTree>
    <p:extLst>
      <p:ext uri="{BB962C8B-B14F-4D97-AF65-F5344CB8AC3E}">
        <p14:creationId xmlns:p14="http://schemas.microsoft.com/office/powerpoint/2010/main" val="4114893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D00B4-A7FC-1FF8-A760-948F55657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73AA64-1575-F1BE-22BE-C7879BB8A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00" y="1825625"/>
            <a:ext cx="9648400" cy="4351338"/>
          </a:xfrm>
        </p:spPr>
      </p:pic>
    </p:spTree>
    <p:extLst>
      <p:ext uri="{BB962C8B-B14F-4D97-AF65-F5344CB8AC3E}">
        <p14:creationId xmlns:p14="http://schemas.microsoft.com/office/powerpoint/2010/main" val="3594722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566E-0037-3847-9608-C504060E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88128-69BC-5660-FE18-8F8A5A158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192" y="1825625"/>
            <a:ext cx="9201616" cy="4351338"/>
          </a:xfrm>
        </p:spPr>
      </p:pic>
    </p:spTree>
    <p:extLst>
      <p:ext uri="{BB962C8B-B14F-4D97-AF65-F5344CB8AC3E}">
        <p14:creationId xmlns:p14="http://schemas.microsoft.com/office/powerpoint/2010/main" val="2753889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69D16-D44B-5B82-E798-01450280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46DDA-D373-9E61-E3D1-E481EDF33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8" y="1825625"/>
            <a:ext cx="8246903" cy="4351338"/>
          </a:xfrm>
        </p:spPr>
      </p:pic>
    </p:spTree>
    <p:extLst>
      <p:ext uri="{BB962C8B-B14F-4D97-AF65-F5344CB8AC3E}">
        <p14:creationId xmlns:p14="http://schemas.microsoft.com/office/powerpoint/2010/main" val="1564693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3855-54B5-F14F-25BE-1B0A9917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6C3AF5-04D8-5051-9A0D-2BD96F00E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8568"/>
            <a:ext cx="10515600" cy="4265451"/>
          </a:xfrm>
        </p:spPr>
      </p:pic>
    </p:spTree>
    <p:extLst>
      <p:ext uri="{BB962C8B-B14F-4D97-AF65-F5344CB8AC3E}">
        <p14:creationId xmlns:p14="http://schemas.microsoft.com/office/powerpoint/2010/main" val="3183630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A312-5A28-FCA3-18C5-5B12EBCD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7B06C-467B-5B27-8EA1-551325BBC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00" y="1825625"/>
            <a:ext cx="8827000" cy="4351338"/>
          </a:xfrm>
        </p:spPr>
      </p:pic>
    </p:spTree>
    <p:extLst>
      <p:ext uri="{BB962C8B-B14F-4D97-AF65-F5344CB8AC3E}">
        <p14:creationId xmlns:p14="http://schemas.microsoft.com/office/powerpoint/2010/main" val="2766990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2D22A-AEA0-826F-9B21-5D50AF22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13- Create Purchase requisition</a:t>
            </a:r>
            <a:br>
              <a:rPr lang="en-US" dirty="0"/>
            </a:br>
            <a:r>
              <a:rPr lang="en-US" dirty="0"/>
              <a:t>(using second approval group)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CB7020-4A90-C3A7-B759-129A2EC9C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98" y="1825625"/>
            <a:ext cx="8242604" cy="4351338"/>
          </a:xfrm>
        </p:spPr>
      </p:pic>
    </p:spTree>
    <p:extLst>
      <p:ext uri="{BB962C8B-B14F-4D97-AF65-F5344CB8AC3E}">
        <p14:creationId xmlns:p14="http://schemas.microsoft.com/office/powerpoint/2010/main" val="1016205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C0093-FDB5-21A2-1E28-8DB97D82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13.1- Create Purchase requisition</a:t>
            </a:r>
            <a:br>
              <a:rPr lang="en-US" dirty="0"/>
            </a:br>
            <a:r>
              <a:rPr lang="en-US" dirty="0"/>
              <a:t>(using third approval group)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18653D-E950-2CE8-0381-3E0A7969B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8" y="1825625"/>
            <a:ext cx="8246903" cy="4351338"/>
          </a:xfrm>
        </p:spPr>
      </p:pic>
    </p:spTree>
    <p:extLst>
      <p:ext uri="{BB962C8B-B14F-4D97-AF65-F5344CB8AC3E}">
        <p14:creationId xmlns:p14="http://schemas.microsoft.com/office/powerpoint/2010/main" val="3309728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7B3A8-5698-A1C3-2009-5D7455ED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F2113-2D00-E64B-4BE1-8D5FC99D8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7101"/>
            <a:ext cx="10515600" cy="4128386"/>
          </a:xfrm>
        </p:spPr>
      </p:pic>
    </p:spTree>
    <p:extLst>
      <p:ext uri="{BB962C8B-B14F-4D97-AF65-F5344CB8AC3E}">
        <p14:creationId xmlns:p14="http://schemas.microsoft.com/office/powerpoint/2010/main" val="322158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9764F-F201-1AB8-CE33-75F088670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4C4F1-17F7-0668-1805-AAFCB6BF2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96" y="1825625"/>
            <a:ext cx="9111207" cy="4351338"/>
          </a:xfrm>
        </p:spPr>
      </p:pic>
    </p:spTree>
    <p:extLst>
      <p:ext uri="{BB962C8B-B14F-4D97-AF65-F5344CB8AC3E}">
        <p14:creationId xmlns:p14="http://schemas.microsoft.com/office/powerpoint/2010/main" val="30976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EEFB-4F70-6B8B-49AE-3688AE48F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F659DF-A94E-9CD7-9146-C3E8890AE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29" y="1825625"/>
            <a:ext cx="9923741" cy="4351338"/>
          </a:xfrm>
        </p:spPr>
      </p:pic>
    </p:spTree>
    <p:extLst>
      <p:ext uri="{BB962C8B-B14F-4D97-AF65-F5344CB8AC3E}">
        <p14:creationId xmlns:p14="http://schemas.microsoft.com/office/powerpoint/2010/main" val="3206621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D78A-E559-8DD1-22A5-CB766301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13.2- Notifications sent to first supervisor at supervision approval hierarchy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76A49C-942B-238B-BCD0-27E1395B1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53" y="1825625"/>
            <a:ext cx="9160094" cy="4351338"/>
          </a:xfrm>
        </p:spPr>
      </p:pic>
    </p:spTree>
    <p:extLst>
      <p:ext uri="{BB962C8B-B14F-4D97-AF65-F5344CB8AC3E}">
        <p14:creationId xmlns:p14="http://schemas.microsoft.com/office/powerpoint/2010/main" val="2140123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47B0-DF1B-1D5E-508C-3591AA2A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13.3- Approval notification for PR using second approval group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7D7B52-5CA1-6C6D-E28C-5122EDB32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21" y="1825625"/>
            <a:ext cx="8206357" cy="4351338"/>
          </a:xfrm>
        </p:spPr>
      </p:pic>
    </p:spTree>
    <p:extLst>
      <p:ext uri="{BB962C8B-B14F-4D97-AF65-F5344CB8AC3E}">
        <p14:creationId xmlns:p14="http://schemas.microsoft.com/office/powerpoint/2010/main" val="3372608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2CE0-455D-85DB-C563-95D22961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13.4- Edit PR by approver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390FA-5BE8-DA63-E8D4-FF1C49375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89" y="1825625"/>
            <a:ext cx="8182221" cy="4351338"/>
          </a:xfrm>
        </p:spPr>
      </p:pic>
    </p:spTree>
    <p:extLst>
      <p:ext uri="{BB962C8B-B14F-4D97-AF65-F5344CB8AC3E}">
        <p14:creationId xmlns:p14="http://schemas.microsoft.com/office/powerpoint/2010/main" val="4004494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65CA-08C0-7A65-25CC-DD93A11F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932ADB-A0D6-6A23-4523-73FE336E8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87" y="1825625"/>
            <a:ext cx="8156625" cy="4351338"/>
          </a:xfrm>
        </p:spPr>
      </p:pic>
    </p:spTree>
    <p:extLst>
      <p:ext uri="{BB962C8B-B14F-4D97-AF65-F5344CB8AC3E}">
        <p14:creationId xmlns:p14="http://schemas.microsoft.com/office/powerpoint/2010/main" val="2365506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316E-E769-A49C-3B46-710FDE394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13.5- Approval notification for PR using third approval group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7E73B2-3228-FD2A-B911-FC3C391F1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21" y="1825625"/>
            <a:ext cx="8206357" cy="4351338"/>
          </a:xfrm>
        </p:spPr>
      </p:pic>
    </p:spTree>
    <p:extLst>
      <p:ext uri="{BB962C8B-B14F-4D97-AF65-F5344CB8AC3E}">
        <p14:creationId xmlns:p14="http://schemas.microsoft.com/office/powerpoint/2010/main" val="3026307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02BAB-F270-2B9E-F70F-6622F689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7BF88B-30F4-7957-87BF-5C6860C60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36" y="1825625"/>
            <a:ext cx="8222528" cy="4351338"/>
          </a:xfrm>
        </p:spPr>
      </p:pic>
    </p:spTree>
    <p:extLst>
      <p:ext uri="{BB962C8B-B14F-4D97-AF65-F5344CB8AC3E}">
        <p14:creationId xmlns:p14="http://schemas.microsoft.com/office/powerpoint/2010/main" val="3139946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D7192-89A3-4A4E-1055-EDDB800A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104D1-3B8F-4F84-3F0F-0A1D758E4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60" y="1825625"/>
            <a:ext cx="8202079" cy="4351338"/>
          </a:xfrm>
        </p:spPr>
      </p:pic>
    </p:spTree>
    <p:extLst>
      <p:ext uri="{BB962C8B-B14F-4D97-AF65-F5344CB8AC3E}">
        <p14:creationId xmlns:p14="http://schemas.microsoft.com/office/powerpoint/2010/main" val="4138505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C9F6-F99B-40FF-7BBC-F584342A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13.6- Notifications sent to second supervisor at supervision approval hierarchy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283438-91B0-26FE-5502-7518EA91C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33" y="1825625"/>
            <a:ext cx="7335533" cy="4351338"/>
          </a:xfrm>
        </p:spPr>
      </p:pic>
    </p:spTree>
    <p:extLst>
      <p:ext uri="{BB962C8B-B14F-4D97-AF65-F5344CB8AC3E}">
        <p14:creationId xmlns:p14="http://schemas.microsoft.com/office/powerpoint/2010/main" val="1002597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3EDB-391A-A939-742D-2F7E12D3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035BC0-E773-A26A-8E76-2BC249F42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358" y="1825625"/>
            <a:ext cx="8217284" cy="4351338"/>
          </a:xfrm>
        </p:spPr>
      </p:pic>
    </p:spTree>
    <p:extLst>
      <p:ext uri="{BB962C8B-B14F-4D97-AF65-F5344CB8AC3E}">
        <p14:creationId xmlns:p14="http://schemas.microsoft.com/office/powerpoint/2010/main" val="943030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3ED09-63AD-510E-3100-5F0CF31B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36F5BC-4C58-02C1-800C-E27205915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57" y="1825625"/>
            <a:ext cx="8180686" cy="4351338"/>
          </a:xfrm>
        </p:spPr>
      </p:pic>
    </p:spTree>
    <p:extLst>
      <p:ext uri="{BB962C8B-B14F-4D97-AF65-F5344CB8AC3E}">
        <p14:creationId xmlns:p14="http://schemas.microsoft.com/office/powerpoint/2010/main" val="189613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35FA-146C-5FAD-96FD-52880828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3- Define purchasing options for new purchasing responsibility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60176F-8F09-205D-2817-6A2284B1A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74" y="1825625"/>
            <a:ext cx="8172651" cy="4351338"/>
          </a:xfrm>
        </p:spPr>
      </p:pic>
    </p:spTree>
    <p:extLst>
      <p:ext uri="{BB962C8B-B14F-4D97-AF65-F5344CB8AC3E}">
        <p14:creationId xmlns:p14="http://schemas.microsoft.com/office/powerpoint/2010/main" val="27894557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7AAAD-7FD3-F67F-D392-F9C62022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14- Create new positions</a:t>
            </a:r>
            <a:br>
              <a:rPr lang="en-US" sz="2400" dirty="0"/>
            </a:br>
            <a:r>
              <a:rPr lang="en-US" sz="2400" dirty="0"/>
              <a:t>(to use them at position hierarchy) – type: pooled “two or more people 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02C324-E880-1FF1-99E4-F18633169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9" y="1825625"/>
            <a:ext cx="10278161" cy="4351338"/>
          </a:xfrm>
        </p:spPr>
      </p:pic>
    </p:spTree>
    <p:extLst>
      <p:ext uri="{BB962C8B-B14F-4D97-AF65-F5344CB8AC3E}">
        <p14:creationId xmlns:p14="http://schemas.microsoft.com/office/powerpoint/2010/main" val="1108534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DE77A-204B-6C03-83C2-109ECD55A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10EC4B-15CE-56C1-5C90-B4402AD00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063" y="1825625"/>
            <a:ext cx="9345874" cy="4351338"/>
          </a:xfrm>
        </p:spPr>
      </p:pic>
    </p:spTree>
    <p:extLst>
      <p:ext uri="{BB962C8B-B14F-4D97-AF65-F5344CB8AC3E}">
        <p14:creationId xmlns:p14="http://schemas.microsoft.com/office/powerpoint/2010/main" val="187973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FF8A7-20D8-5524-F39E-439752BA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4BB422-0F5A-7B54-464F-1A0DDCF4E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29" y="1825625"/>
            <a:ext cx="9626142" cy="4351338"/>
          </a:xfrm>
        </p:spPr>
      </p:pic>
    </p:spTree>
    <p:extLst>
      <p:ext uri="{BB962C8B-B14F-4D97-AF65-F5344CB8AC3E}">
        <p14:creationId xmlns:p14="http://schemas.microsoft.com/office/powerpoint/2010/main" val="26089110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12CD2-255F-8AD7-EDE7-4E51C6CE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C19D1D-2786-AC22-ECEA-97724D24E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10" y="1825625"/>
            <a:ext cx="9971379" cy="4351338"/>
          </a:xfrm>
        </p:spPr>
      </p:pic>
    </p:spTree>
    <p:extLst>
      <p:ext uri="{BB962C8B-B14F-4D97-AF65-F5344CB8AC3E}">
        <p14:creationId xmlns:p14="http://schemas.microsoft.com/office/powerpoint/2010/main" val="34635289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1C6B8-CBEC-A659-686A-C54FD9D6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 Assign the new positions for the employees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CAFD36-FAC2-C5BC-F88A-32633765B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8" y="1825625"/>
            <a:ext cx="8246903" cy="4351338"/>
          </a:xfrm>
        </p:spPr>
      </p:pic>
    </p:spTree>
    <p:extLst>
      <p:ext uri="{BB962C8B-B14F-4D97-AF65-F5344CB8AC3E}">
        <p14:creationId xmlns:p14="http://schemas.microsoft.com/office/powerpoint/2010/main" val="856448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DC419-9FA6-BF23-0446-217F2813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EC1F62-081C-F975-7837-5D68F5E40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03" y="1825625"/>
            <a:ext cx="9071593" cy="4351338"/>
          </a:xfrm>
        </p:spPr>
      </p:pic>
    </p:spTree>
    <p:extLst>
      <p:ext uri="{BB962C8B-B14F-4D97-AF65-F5344CB8AC3E}">
        <p14:creationId xmlns:p14="http://schemas.microsoft.com/office/powerpoint/2010/main" val="1480363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1AA6-FBF7-3083-9B88-11E1E7199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16- create new organization hierarchy</a:t>
            </a:r>
            <a:br>
              <a:rPr lang="en-US" dirty="0"/>
            </a:br>
            <a:r>
              <a:rPr lang="en-US" dirty="0"/>
              <a:t>(Position hierarchy)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D73DA4-F6BC-569A-A82E-39D743317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54" y="1825625"/>
            <a:ext cx="9003092" cy="4351338"/>
          </a:xfrm>
        </p:spPr>
      </p:pic>
    </p:spTree>
    <p:extLst>
      <p:ext uri="{BB962C8B-B14F-4D97-AF65-F5344CB8AC3E}">
        <p14:creationId xmlns:p14="http://schemas.microsoft.com/office/powerpoint/2010/main" val="2553590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4837-943F-5304-9A20-B0205020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16.1- Position hierarchy diagram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4F6AFD-3E5F-C93C-773A-91F6845C3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70" y="1825625"/>
            <a:ext cx="8255060" cy="4351338"/>
          </a:xfrm>
        </p:spPr>
      </p:pic>
    </p:spTree>
    <p:extLst>
      <p:ext uri="{BB962C8B-B14F-4D97-AF65-F5344CB8AC3E}">
        <p14:creationId xmlns:p14="http://schemas.microsoft.com/office/powerpoint/2010/main" val="2928798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9C41-E6CA-7B2F-665E-9F8EC09FB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16.2- Switch to “activate ” position hierarchy at financial options of the operating unit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F02284-DBE0-45F8-03E2-CA0AEF735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144" y="1825625"/>
            <a:ext cx="8801711" cy="4351338"/>
          </a:xfrm>
        </p:spPr>
      </p:pic>
    </p:spTree>
    <p:extLst>
      <p:ext uri="{BB962C8B-B14F-4D97-AF65-F5344CB8AC3E}">
        <p14:creationId xmlns:p14="http://schemas.microsoft.com/office/powerpoint/2010/main" val="35931244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86E69-CA5C-9F1D-602C-8BB79F086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17- assign Position hierarchy for purchase requisition document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65BB81-74D4-1B48-7947-98A5CDFC5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89" y="1825625"/>
            <a:ext cx="8182221" cy="4351338"/>
          </a:xfrm>
        </p:spPr>
      </p:pic>
    </p:spTree>
    <p:extLst>
      <p:ext uri="{BB962C8B-B14F-4D97-AF65-F5344CB8AC3E}">
        <p14:creationId xmlns:p14="http://schemas.microsoft.com/office/powerpoint/2010/main" val="3652360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FF1FD-088B-D9F6-D20B-D6640A20B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464DF5-48F0-6C20-22BA-30EE3A46B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206" y="1825625"/>
            <a:ext cx="8201587" cy="4351338"/>
          </a:xfrm>
        </p:spPr>
      </p:pic>
    </p:spTree>
    <p:extLst>
      <p:ext uri="{BB962C8B-B14F-4D97-AF65-F5344CB8AC3E}">
        <p14:creationId xmlns:p14="http://schemas.microsoft.com/office/powerpoint/2010/main" val="17648748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7595-B2A0-D29B-86E4-5DDAC4120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00C23-B2C6-26EE-44E9-A642EA89A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8" y="1825625"/>
            <a:ext cx="8246903" cy="4351338"/>
          </a:xfrm>
        </p:spPr>
      </p:pic>
    </p:spTree>
    <p:extLst>
      <p:ext uri="{BB962C8B-B14F-4D97-AF65-F5344CB8AC3E}">
        <p14:creationId xmlns:p14="http://schemas.microsoft.com/office/powerpoint/2010/main" val="6806194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2CC4-2B8F-0B25-64BD-566269E4F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18- assign approval groups to positions &amp; document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8D844-63C5-F71A-FFF7-79C10E93E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36" y="1825625"/>
            <a:ext cx="8222528" cy="4351338"/>
          </a:xfrm>
        </p:spPr>
      </p:pic>
    </p:spTree>
    <p:extLst>
      <p:ext uri="{BB962C8B-B14F-4D97-AF65-F5344CB8AC3E}">
        <p14:creationId xmlns:p14="http://schemas.microsoft.com/office/powerpoint/2010/main" val="29885795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877A7-00A5-7904-4FE5-D4B1F69BA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19- Create new PR </a:t>
            </a:r>
            <a:br>
              <a:rPr lang="en-US" sz="3600" dirty="0"/>
            </a:br>
            <a:r>
              <a:rPr lang="en-US" sz="3600" dirty="0"/>
              <a:t>(using the new Position hierarchy – first approval group)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F18B0E-A3B6-9399-085D-6F7D09995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83" y="1825625"/>
            <a:ext cx="8725434" cy="4351338"/>
          </a:xfrm>
        </p:spPr>
      </p:pic>
    </p:spTree>
    <p:extLst>
      <p:ext uri="{BB962C8B-B14F-4D97-AF65-F5344CB8AC3E}">
        <p14:creationId xmlns:p14="http://schemas.microsoft.com/office/powerpoint/2010/main" val="33956105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DEAE-7002-8334-F92C-F8EB033A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20- Create new PR </a:t>
            </a:r>
            <a:br>
              <a:rPr lang="en-US" sz="3200" dirty="0"/>
            </a:br>
            <a:r>
              <a:rPr lang="en-US" sz="3200" dirty="0"/>
              <a:t>(using the new Position hierarchy – second approval group)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97CEC7-776E-7964-613B-D4ABB2195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67" y="1825625"/>
            <a:ext cx="8766666" cy="4351338"/>
          </a:xfrm>
        </p:spPr>
      </p:pic>
    </p:spTree>
    <p:extLst>
      <p:ext uri="{BB962C8B-B14F-4D97-AF65-F5344CB8AC3E}">
        <p14:creationId xmlns:p14="http://schemas.microsoft.com/office/powerpoint/2010/main" val="2040374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12F47-1D20-299D-2F2D-31C772DF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21- Create new PR </a:t>
            </a:r>
            <a:br>
              <a:rPr lang="en-US" sz="3200" dirty="0"/>
            </a:br>
            <a:r>
              <a:rPr lang="en-US" sz="3200" dirty="0"/>
              <a:t>(using the new Position hierarchy – third approval group)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5C4A80-437D-98DA-E8FF-5EC51EE3B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415" y="1825625"/>
            <a:ext cx="9151169" cy="4351338"/>
          </a:xfrm>
        </p:spPr>
      </p:pic>
    </p:spTree>
    <p:extLst>
      <p:ext uri="{BB962C8B-B14F-4D97-AF65-F5344CB8AC3E}">
        <p14:creationId xmlns:p14="http://schemas.microsoft.com/office/powerpoint/2010/main" val="1289319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E958A-A7A7-04B9-88C2-BADFA1834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22- Create new PR </a:t>
            </a:r>
            <a:br>
              <a:rPr lang="en-US" sz="3200" dirty="0"/>
            </a:br>
            <a:r>
              <a:rPr lang="en-US" sz="3200" dirty="0"/>
              <a:t>(using the new Position hierarchy – open approval group)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279186-3017-4867-05F8-8CABFBA3D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414" y="1825625"/>
            <a:ext cx="8413171" cy="4351338"/>
          </a:xfrm>
        </p:spPr>
      </p:pic>
    </p:spTree>
    <p:extLst>
      <p:ext uri="{BB962C8B-B14F-4D97-AF65-F5344CB8AC3E}">
        <p14:creationId xmlns:p14="http://schemas.microsoft.com/office/powerpoint/2010/main" val="860127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58287-92AF-8169-B8CB-30B1EBE00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9603DB-D45B-40D2-8A08-DAA70CB2D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0499"/>
            <a:ext cx="10515600" cy="4221590"/>
          </a:xfrm>
        </p:spPr>
      </p:pic>
    </p:spTree>
    <p:extLst>
      <p:ext uri="{BB962C8B-B14F-4D97-AF65-F5344CB8AC3E}">
        <p14:creationId xmlns:p14="http://schemas.microsoft.com/office/powerpoint/2010/main" val="20823102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E1FEE-5833-7C84-E239-D32B7660B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Notifications for </a:t>
            </a:r>
            <a:r>
              <a:rPr lang="en-US" sz="4400" dirty="0"/>
              <a:t>first Position at</a:t>
            </a:r>
            <a:r>
              <a:rPr lang="en-US" dirty="0"/>
              <a:t> </a:t>
            </a:r>
            <a:r>
              <a:rPr lang="en-US" sz="4400" dirty="0"/>
              <a:t>Position hierarchy - </a:t>
            </a:r>
            <a:r>
              <a:rPr lang="en-US" dirty="0"/>
              <a:t>first </a:t>
            </a:r>
            <a:r>
              <a:rPr lang="en-US" sz="4400" dirty="0"/>
              <a:t>approval group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390EDD-9DEA-AC48-9A33-EFDBE5770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29" y="1825625"/>
            <a:ext cx="8490142" cy="4351338"/>
          </a:xfrm>
        </p:spPr>
      </p:pic>
    </p:spTree>
    <p:extLst>
      <p:ext uri="{BB962C8B-B14F-4D97-AF65-F5344CB8AC3E}">
        <p14:creationId xmlns:p14="http://schemas.microsoft.com/office/powerpoint/2010/main" val="9698385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D31E6-02BC-3207-DFB6-8816C4FA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19.1- first</a:t>
            </a:r>
            <a:r>
              <a:rPr lang="en-US" dirty="0"/>
              <a:t> </a:t>
            </a:r>
            <a:r>
              <a:rPr lang="en-US" sz="4400" dirty="0"/>
              <a:t>approval group (just forward to)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798CF4-3E05-0473-BD06-687C2A6CF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95" y="1825625"/>
            <a:ext cx="8166209" cy="4351338"/>
          </a:xfrm>
        </p:spPr>
      </p:pic>
    </p:spTree>
    <p:extLst>
      <p:ext uri="{BB962C8B-B14F-4D97-AF65-F5344CB8AC3E}">
        <p14:creationId xmlns:p14="http://schemas.microsoft.com/office/powerpoint/2010/main" val="17495869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2CF49-8A95-A5D7-B862-34EDCC01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22.1-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375366-7339-F984-883B-20DE57906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19" y="1825625"/>
            <a:ext cx="8238762" cy="4351338"/>
          </a:xfrm>
        </p:spPr>
      </p:pic>
    </p:spTree>
    <p:extLst>
      <p:ext uri="{BB962C8B-B14F-4D97-AF65-F5344CB8AC3E}">
        <p14:creationId xmlns:p14="http://schemas.microsoft.com/office/powerpoint/2010/main" val="1172034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AB75-D848-3F9B-2B8D-A0D6915F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4- Define organization access for new purchasing responsibility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57F06F-BD0F-B221-9DBB-FAA0A7297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26" y="1825625"/>
            <a:ext cx="9570947" cy="4351338"/>
          </a:xfrm>
        </p:spPr>
      </p:pic>
    </p:spTree>
    <p:extLst>
      <p:ext uri="{BB962C8B-B14F-4D97-AF65-F5344CB8AC3E}">
        <p14:creationId xmlns:p14="http://schemas.microsoft.com/office/powerpoint/2010/main" val="5584025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C923-2B62-CCCA-97F7-8897D7441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22.2- Open </a:t>
            </a:r>
            <a:r>
              <a:rPr lang="en-US" sz="4400" dirty="0"/>
              <a:t>approval group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42FB81-EF4D-8881-28F6-C1EE59F17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067" y="1825625"/>
            <a:ext cx="8345866" cy="4351338"/>
          </a:xfrm>
        </p:spPr>
      </p:pic>
    </p:spTree>
    <p:extLst>
      <p:ext uri="{BB962C8B-B14F-4D97-AF65-F5344CB8AC3E}">
        <p14:creationId xmlns:p14="http://schemas.microsoft.com/office/powerpoint/2010/main" val="6365920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9F2C4-4548-A531-1287-B4447D63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22.3-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7514A6-5ACC-12F7-F176-D458AABB0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51" y="1825625"/>
            <a:ext cx="8198297" cy="4351338"/>
          </a:xfrm>
        </p:spPr>
      </p:pic>
    </p:spTree>
    <p:extLst>
      <p:ext uri="{BB962C8B-B14F-4D97-AF65-F5344CB8AC3E}">
        <p14:creationId xmlns:p14="http://schemas.microsoft.com/office/powerpoint/2010/main" val="270947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5472-E4FA-FE19-63F5-3DA47D08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2F2679-AB9E-F251-7FBF-6C0F12E4E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35" y="1825625"/>
            <a:ext cx="8619530" cy="4351338"/>
          </a:xfrm>
        </p:spPr>
      </p:pic>
    </p:spTree>
    <p:extLst>
      <p:ext uri="{BB962C8B-B14F-4D97-AF65-F5344CB8AC3E}">
        <p14:creationId xmlns:p14="http://schemas.microsoft.com/office/powerpoint/2010/main" val="37230849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30D7-3C30-BA8B-C26A-7E1D12A9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95C56F-3C4D-68A8-BF91-4BFE4E345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98" y="1825625"/>
            <a:ext cx="8242604" cy="4351338"/>
          </a:xfrm>
        </p:spPr>
      </p:pic>
    </p:spTree>
    <p:extLst>
      <p:ext uri="{BB962C8B-B14F-4D97-AF65-F5344CB8AC3E}">
        <p14:creationId xmlns:p14="http://schemas.microsoft.com/office/powerpoint/2010/main" val="6773497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228C1-627C-555E-818D-22A92BBF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23- Define new Buyers (to be able to create PO)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1400BD-896D-14A6-9146-CC9CAF4B8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21" y="1825625"/>
            <a:ext cx="8206357" cy="4351338"/>
          </a:xfrm>
        </p:spPr>
      </p:pic>
    </p:spTree>
    <p:extLst>
      <p:ext uri="{BB962C8B-B14F-4D97-AF65-F5344CB8AC3E}">
        <p14:creationId xmlns:p14="http://schemas.microsoft.com/office/powerpoint/2010/main" val="10203249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6E18-8A41-0898-8F3C-190181B8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24- Assign Default Buyer for master items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EB7103-05C1-E021-AF1F-175D92B42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70" y="1825625"/>
            <a:ext cx="8255060" cy="4351338"/>
          </a:xfrm>
        </p:spPr>
      </p:pic>
    </p:spTree>
    <p:extLst>
      <p:ext uri="{BB962C8B-B14F-4D97-AF65-F5344CB8AC3E}">
        <p14:creationId xmlns:p14="http://schemas.microsoft.com/office/powerpoint/2010/main" val="39958600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875C9-F986-2D74-B946-8C873E9F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25- Create new PR using Buyer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C95ADA-8E2E-6DA2-7834-F18739E44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25" y="1825625"/>
            <a:ext cx="9592949" cy="4351338"/>
          </a:xfrm>
        </p:spPr>
      </p:pic>
    </p:spTree>
    <p:extLst>
      <p:ext uri="{BB962C8B-B14F-4D97-AF65-F5344CB8AC3E}">
        <p14:creationId xmlns:p14="http://schemas.microsoft.com/office/powerpoint/2010/main" val="3067446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661F-33B2-C902-01C4-A6858E3E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26- Create new suppliers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4FFD90-BBB3-BE1A-60EE-EA0D10865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51" y="1825625"/>
            <a:ext cx="8198297" cy="4351338"/>
          </a:xfrm>
        </p:spPr>
      </p:pic>
    </p:spTree>
    <p:extLst>
      <p:ext uri="{BB962C8B-B14F-4D97-AF65-F5344CB8AC3E}">
        <p14:creationId xmlns:p14="http://schemas.microsoft.com/office/powerpoint/2010/main" val="1516839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67E0-6D70-DF69-1EC6-030ED9F6D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7F558A-D97B-C2AD-EC77-7C251EFF4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57" y="1825625"/>
            <a:ext cx="8180686" cy="4351338"/>
          </a:xfrm>
        </p:spPr>
      </p:pic>
    </p:spTree>
    <p:extLst>
      <p:ext uri="{BB962C8B-B14F-4D97-AF65-F5344CB8AC3E}">
        <p14:creationId xmlns:p14="http://schemas.microsoft.com/office/powerpoint/2010/main" val="26675092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89E5C-A667-40D8-DC5A-BA71809E7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5DE221-CC0C-C7EC-7400-37FED7319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51" y="1825625"/>
            <a:ext cx="8198297" cy="4351338"/>
          </a:xfrm>
        </p:spPr>
      </p:pic>
    </p:spTree>
    <p:extLst>
      <p:ext uri="{BB962C8B-B14F-4D97-AF65-F5344CB8AC3E}">
        <p14:creationId xmlns:p14="http://schemas.microsoft.com/office/powerpoint/2010/main" val="681870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0A34-F080-114E-F5FD-78786F6E3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5- Define receiving options for new purchasing responsibility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3431DE-1861-A30B-C83C-AB1C1A0EF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100" y="1825625"/>
            <a:ext cx="8197800" cy="4351338"/>
          </a:xfrm>
        </p:spPr>
      </p:pic>
    </p:spTree>
    <p:extLst>
      <p:ext uri="{BB962C8B-B14F-4D97-AF65-F5344CB8AC3E}">
        <p14:creationId xmlns:p14="http://schemas.microsoft.com/office/powerpoint/2010/main" val="11353846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59A7-9E53-D256-A2E7-C3B10E5FD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46D052-C096-10A0-E9D3-D70E13C22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70" y="1825625"/>
            <a:ext cx="8255060" cy="4351338"/>
          </a:xfrm>
        </p:spPr>
      </p:pic>
    </p:spTree>
    <p:extLst>
      <p:ext uri="{BB962C8B-B14F-4D97-AF65-F5344CB8AC3E}">
        <p14:creationId xmlns:p14="http://schemas.microsoft.com/office/powerpoint/2010/main" val="14970703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08986-C68A-07CC-65A0-9F3677A1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D36882-877C-D25E-CC28-A66CADFE3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118" y="1825625"/>
            <a:ext cx="8621763" cy="4351338"/>
          </a:xfrm>
        </p:spPr>
      </p:pic>
    </p:spTree>
    <p:extLst>
      <p:ext uri="{BB962C8B-B14F-4D97-AF65-F5344CB8AC3E}">
        <p14:creationId xmlns:p14="http://schemas.microsoft.com/office/powerpoint/2010/main" val="2404410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86595-4DC1-3083-5EB1-19450DFD1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27- Create new PR </a:t>
            </a:r>
            <a:br>
              <a:rPr lang="en-US" dirty="0"/>
            </a:br>
            <a:r>
              <a:rPr lang="en-US" dirty="0"/>
              <a:t>(contain supplier)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B868D3-74E7-16CC-D0D5-63A7359BA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396" y="1825625"/>
            <a:ext cx="8329207" cy="4351338"/>
          </a:xfrm>
        </p:spPr>
      </p:pic>
    </p:spTree>
    <p:extLst>
      <p:ext uri="{BB962C8B-B14F-4D97-AF65-F5344CB8AC3E}">
        <p14:creationId xmlns:p14="http://schemas.microsoft.com/office/powerpoint/2010/main" val="2463768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15B36-D3F8-58A5-9103-3CA87D4A1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28- Assign approval hierarchy for Purchase Order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2133B2-7973-3E2D-A9A8-DA23859B9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05" y="1825625"/>
            <a:ext cx="8212989" cy="4351338"/>
          </a:xfrm>
        </p:spPr>
      </p:pic>
    </p:spTree>
    <p:extLst>
      <p:ext uri="{BB962C8B-B14F-4D97-AF65-F5344CB8AC3E}">
        <p14:creationId xmlns:p14="http://schemas.microsoft.com/office/powerpoint/2010/main" val="37705171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D9EB-9AEC-BAC7-A337-F3D07F6CE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29- Create Manual Standard PO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2453A5-850D-5E70-81C3-6912831B7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19" y="1825625"/>
            <a:ext cx="8238762" cy="4351338"/>
          </a:xfrm>
        </p:spPr>
      </p:pic>
    </p:spTree>
    <p:extLst>
      <p:ext uri="{BB962C8B-B14F-4D97-AF65-F5344CB8AC3E}">
        <p14:creationId xmlns:p14="http://schemas.microsoft.com/office/powerpoint/2010/main" val="38817603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9B07-0715-3155-C7BE-8BF53103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2EC76B-B1E3-A7D9-4D9D-5D5493342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8" y="1825625"/>
            <a:ext cx="8246903" cy="4351338"/>
          </a:xfrm>
        </p:spPr>
      </p:pic>
    </p:spTree>
    <p:extLst>
      <p:ext uri="{BB962C8B-B14F-4D97-AF65-F5344CB8AC3E}">
        <p14:creationId xmlns:p14="http://schemas.microsoft.com/office/powerpoint/2010/main" val="9193093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22FC9-BD2B-F7A5-2131-2C472DA9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497B7A-690C-56ED-E03C-070E33567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01" y="1825625"/>
            <a:ext cx="3362397" cy="4351338"/>
          </a:xfrm>
        </p:spPr>
      </p:pic>
    </p:spTree>
    <p:extLst>
      <p:ext uri="{BB962C8B-B14F-4D97-AF65-F5344CB8AC3E}">
        <p14:creationId xmlns:p14="http://schemas.microsoft.com/office/powerpoint/2010/main" val="34268346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4FF7-ADD8-C1BC-DCD3-7842F542F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CCEA92-79DE-EDD0-6DD3-E32145EEB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01" y="1825625"/>
            <a:ext cx="3362397" cy="4351338"/>
          </a:xfrm>
        </p:spPr>
      </p:pic>
    </p:spTree>
    <p:extLst>
      <p:ext uri="{BB962C8B-B14F-4D97-AF65-F5344CB8AC3E}">
        <p14:creationId xmlns:p14="http://schemas.microsoft.com/office/powerpoint/2010/main" val="38131970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E98C-8658-8C2A-5C2C-E0903A22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30- Create Standard PO from PR “</a:t>
            </a:r>
            <a:r>
              <a:rPr lang="en-US" dirty="0" err="1"/>
              <a:t>AutoCreate</a:t>
            </a:r>
            <a:r>
              <a:rPr lang="en-US" dirty="0"/>
              <a:t>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6DDF85-F33A-68DE-AB03-E9F5F4ADC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36" y="1825625"/>
            <a:ext cx="8222528" cy="4351338"/>
          </a:xfrm>
        </p:spPr>
      </p:pic>
    </p:spTree>
    <p:extLst>
      <p:ext uri="{BB962C8B-B14F-4D97-AF65-F5344CB8AC3E}">
        <p14:creationId xmlns:p14="http://schemas.microsoft.com/office/powerpoint/2010/main" val="18978136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4A533-4437-ACFD-B86A-B60BF387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30.1- shipments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43D2EA-EFDF-E210-0C17-9CA4B1E1D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67" y="1825625"/>
            <a:ext cx="8234466" cy="4351338"/>
          </a:xfrm>
        </p:spPr>
      </p:pic>
    </p:spTree>
    <p:extLst>
      <p:ext uri="{BB962C8B-B14F-4D97-AF65-F5344CB8AC3E}">
        <p14:creationId xmlns:p14="http://schemas.microsoft.com/office/powerpoint/2010/main" val="392506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A8C29-4AC7-28D3-BB01-9D60FF75D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6- Create new departments “HR Organizations – to assign positions to it”</a:t>
            </a:r>
            <a:br>
              <a:rPr lang="en-US" sz="2400" dirty="0"/>
            </a:br>
            <a:r>
              <a:rPr lang="en-US" sz="2400" dirty="0"/>
              <a:t>(to use them at organization hierarchy) – global HRMS, work structure, organization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1F8A-C02A-FBA0-24BD-3287CE67A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73" y="1825625"/>
            <a:ext cx="9068054" cy="4351338"/>
          </a:xfrm>
        </p:spPr>
      </p:pic>
    </p:spTree>
    <p:extLst>
      <p:ext uri="{BB962C8B-B14F-4D97-AF65-F5344CB8AC3E}">
        <p14:creationId xmlns:p14="http://schemas.microsoft.com/office/powerpoint/2010/main" val="10152145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A64F-D1D3-701C-AAC4-AFB3A295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30.2- PO approval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18F7CA-1EC6-A7A4-C004-AB7289B09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60" y="1825625"/>
            <a:ext cx="8202079" cy="4351338"/>
          </a:xfrm>
        </p:spPr>
      </p:pic>
    </p:spTree>
    <p:extLst>
      <p:ext uri="{BB962C8B-B14F-4D97-AF65-F5344CB8AC3E}">
        <p14:creationId xmlns:p14="http://schemas.microsoft.com/office/powerpoint/2010/main" val="30332690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9C96-39D2-09AE-7EC5-490F22B70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31- manage buyer workload</a:t>
            </a:r>
            <a:br>
              <a:rPr lang="en-US" sz="2400" dirty="0"/>
            </a:br>
            <a:r>
              <a:rPr lang="en-US" sz="2400" dirty="0"/>
              <a:t>(assign new buyer to old PRs) – purchasing, management, manage buyer workload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1523C7-7359-744F-E141-153F956A0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36" y="1825625"/>
            <a:ext cx="8451128" cy="4351338"/>
          </a:xfrm>
        </p:spPr>
      </p:pic>
    </p:spTree>
    <p:extLst>
      <p:ext uri="{BB962C8B-B14F-4D97-AF65-F5344CB8AC3E}">
        <p14:creationId xmlns:p14="http://schemas.microsoft.com/office/powerpoint/2010/main" val="5012860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447F6-9671-EFA8-34A4-A0702701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32- define requisition preferences before creating PR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D3A86-22EE-D1E5-002A-E761B9952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36" y="1825625"/>
            <a:ext cx="8222528" cy="4351338"/>
          </a:xfrm>
        </p:spPr>
      </p:pic>
    </p:spTree>
    <p:extLst>
      <p:ext uri="{BB962C8B-B14F-4D97-AF65-F5344CB8AC3E}">
        <p14:creationId xmlns:p14="http://schemas.microsoft.com/office/powerpoint/2010/main" val="39987564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F9281-698B-D8A5-FF3E-9332307DC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33- Modify PR Lines</a:t>
            </a:r>
            <a:br>
              <a:rPr lang="en-US" dirty="0"/>
            </a:br>
            <a:r>
              <a:rPr lang="en-US" dirty="0"/>
              <a:t>(to make more than one PO for the same PR)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B15EB4-7DCB-2164-55CA-06E66029C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37" y="1825625"/>
            <a:ext cx="8258925" cy="4351338"/>
          </a:xfrm>
        </p:spPr>
      </p:pic>
    </p:spTree>
    <p:extLst>
      <p:ext uri="{BB962C8B-B14F-4D97-AF65-F5344CB8AC3E}">
        <p14:creationId xmlns:p14="http://schemas.microsoft.com/office/powerpoint/2010/main" val="22512290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9DDBE-865B-8F3F-16C7-EB817CC6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34- Return PR to the PR preparer to modify somethings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22AD86-204B-2262-3F76-A00F90323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782" y="1825625"/>
            <a:ext cx="8214435" cy="4351338"/>
          </a:xfrm>
        </p:spPr>
      </p:pic>
    </p:spTree>
    <p:extLst>
      <p:ext uri="{BB962C8B-B14F-4D97-AF65-F5344CB8AC3E}">
        <p14:creationId xmlns:p14="http://schemas.microsoft.com/office/powerpoint/2010/main" val="7034803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B9970-AC2B-D980-A38F-24A579D10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B6CE97-CA29-927B-B8C7-EDC12F527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51" y="1825625"/>
            <a:ext cx="8198297" cy="4351338"/>
          </a:xfrm>
        </p:spPr>
      </p:pic>
    </p:spTree>
    <p:extLst>
      <p:ext uri="{BB962C8B-B14F-4D97-AF65-F5344CB8AC3E}">
        <p14:creationId xmlns:p14="http://schemas.microsoft.com/office/powerpoint/2010/main" val="2173995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EF4B3-5202-FE8C-70F7-50F43162B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CC9801-5C89-36FD-9B23-27B890FFF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36" y="1825625"/>
            <a:ext cx="8222528" cy="4351338"/>
          </a:xfrm>
        </p:spPr>
      </p:pic>
    </p:spTree>
    <p:extLst>
      <p:ext uri="{BB962C8B-B14F-4D97-AF65-F5344CB8AC3E}">
        <p14:creationId xmlns:p14="http://schemas.microsoft.com/office/powerpoint/2010/main" val="38424378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BFD-8F2A-9938-5D13-2BA02ECD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331C33-3C7F-1D16-B073-7FBCCDBB3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21" y="1825625"/>
            <a:ext cx="8206357" cy="4351338"/>
          </a:xfrm>
        </p:spPr>
      </p:pic>
    </p:spTree>
    <p:extLst>
      <p:ext uri="{BB962C8B-B14F-4D97-AF65-F5344CB8AC3E}">
        <p14:creationId xmlns:p14="http://schemas.microsoft.com/office/powerpoint/2010/main" val="34069697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D6F2-714C-EFB8-C5DB-0CA09F3B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35- Create Requisition template</a:t>
            </a:r>
            <a:br>
              <a:rPr lang="en-US" sz="3200" dirty="0"/>
            </a:br>
            <a:r>
              <a:rPr lang="en-US" sz="3200" dirty="0"/>
              <a:t>(to use it at frequently created PRs) – setup, purchasing, requisition template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36166B-6074-D392-8968-A301C07F2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98" y="1825625"/>
            <a:ext cx="8242604" cy="4351338"/>
          </a:xfrm>
        </p:spPr>
      </p:pic>
    </p:spTree>
    <p:extLst>
      <p:ext uri="{BB962C8B-B14F-4D97-AF65-F5344CB8AC3E}">
        <p14:creationId xmlns:p14="http://schemas.microsoft.com/office/powerpoint/2010/main" val="25067361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AA38E-4DF2-0EA4-7BCE-6931E54D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36- Create PO using Requisition template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7BAB6F-8CE2-B0FB-9655-BBE92F325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21" y="1825625"/>
            <a:ext cx="8206357" cy="4351338"/>
          </a:xfrm>
        </p:spPr>
      </p:pic>
    </p:spTree>
    <p:extLst>
      <p:ext uri="{BB962C8B-B14F-4D97-AF65-F5344CB8AC3E}">
        <p14:creationId xmlns:p14="http://schemas.microsoft.com/office/powerpoint/2010/main" val="2745460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837</Words>
  <Application>Microsoft Office PowerPoint</Application>
  <PresentationFormat>Widescreen</PresentationFormat>
  <Paragraphs>101</Paragraphs>
  <Slides>155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63" baseType="lpstr">
      <vt:lpstr>Arial</vt:lpstr>
      <vt:lpstr>Calibri</vt:lpstr>
      <vt:lpstr>Calibri Light</vt:lpstr>
      <vt:lpstr>French Script MT</vt:lpstr>
      <vt:lpstr>League Spartan</vt:lpstr>
      <vt:lpstr>Open Sauce</vt:lpstr>
      <vt:lpstr>Open Sauce Bold</vt:lpstr>
      <vt:lpstr>Office Theme</vt:lpstr>
      <vt:lpstr>B- Purchasing Module </vt:lpstr>
      <vt:lpstr>1- Create new purchasing responsibility </vt:lpstr>
      <vt:lpstr>2- Define financial options for Operating unit (to use new purchasing responsibility)</vt:lpstr>
      <vt:lpstr>PowerPoint Presentation</vt:lpstr>
      <vt:lpstr>3- Define purchasing options for new purchasing responsibility </vt:lpstr>
      <vt:lpstr>PowerPoint Presentation</vt:lpstr>
      <vt:lpstr>4- Define organization access for new purchasing responsibility </vt:lpstr>
      <vt:lpstr>5- Define receiving options for new purchasing responsibility </vt:lpstr>
      <vt:lpstr>6- Create new departments “HR Organizations – to assign positions to it” (to use them at organization hierarchy) – global HRMS, work structure, organization </vt:lpstr>
      <vt:lpstr>6.1- supply chain department </vt:lpstr>
      <vt:lpstr>6.2- warehouse department </vt:lpstr>
      <vt:lpstr>6.3- finance department </vt:lpstr>
      <vt:lpstr>6.4- IT department </vt:lpstr>
      <vt:lpstr>6.5- top management department </vt:lpstr>
      <vt:lpstr>7- create new organization hierarchy (Department or Supervision hierarchy) - global HRMS, work structure, organization, hierarchy </vt:lpstr>
      <vt:lpstr>7.1- supply chain department </vt:lpstr>
      <vt:lpstr>7.2- warehouse department </vt:lpstr>
      <vt:lpstr>7.3- organization supervisor hierarchy diagrammer</vt:lpstr>
      <vt:lpstr>8- Define new jobs</vt:lpstr>
      <vt:lpstr>9- Assign jobs and supervisor to employees </vt:lpstr>
      <vt:lpstr>PowerPoint Presentation</vt:lpstr>
      <vt:lpstr>PowerPoint Presentation</vt:lpstr>
      <vt:lpstr>PowerPoint Presentation</vt:lpstr>
      <vt:lpstr>PowerPoint Presentation</vt:lpstr>
      <vt:lpstr>10- Create new approval groups </vt:lpstr>
      <vt:lpstr>PowerPoint Presentation</vt:lpstr>
      <vt:lpstr>PowerPoint Presentation</vt:lpstr>
      <vt:lpstr>11- Assign approval groups for jobs</vt:lpstr>
      <vt:lpstr>11.1- Run fill employee hierarchy request </vt:lpstr>
      <vt:lpstr>12- Create Purchase requisition (using first approval group)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13- Create Purchase requisition (using second approval group)</vt:lpstr>
      <vt:lpstr>13.1- Create Purchase requisition (using third approval group)</vt:lpstr>
      <vt:lpstr>PowerPoint Presentation</vt:lpstr>
      <vt:lpstr>PowerPoint Presentation</vt:lpstr>
      <vt:lpstr>13.2- Notifications sent to first supervisor at supervision approval hierarchy </vt:lpstr>
      <vt:lpstr>13.3- Approval notification for PR using second approval group </vt:lpstr>
      <vt:lpstr>13.4- Edit PR by approver</vt:lpstr>
      <vt:lpstr>PowerPoint Presentation</vt:lpstr>
      <vt:lpstr>13.5- Approval notification for PR using third approval group </vt:lpstr>
      <vt:lpstr>PowerPoint Presentation</vt:lpstr>
      <vt:lpstr>PowerPoint Presentation</vt:lpstr>
      <vt:lpstr>13.6- Notifications sent to second supervisor at supervision approval hierarchy </vt:lpstr>
      <vt:lpstr>PowerPoint Presentation</vt:lpstr>
      <vt:lpstr>PowerPoint Presentation</vt:lpstr>
      <vt:lpstr>14- Create new positions (to use them at position hierarchy) – type: pooled “two or more people ”</vt:lpstr>
      <vt:lpstr>PowerPoint Presentation</vt:lpstr>
      <vt:lpstr>PowerPoint Presentation</vt:lpstr>
      <vt:lpstr>PowerPoint Presentation</vt:lpstr>
      <vt:lpstr>15- Assign the new positions for the employees </vt:lpstr>
      <vt:lpstr>PowerPoint Presentation</vt:lpstr>
      <vt:lpstr>16- create new organization hierarchy (Position hierarchy) </vt:lpstr>
      <vt:lpstr>16.1- Position hierarchy diagram </vt:lpstr>
      <vt:lpstr>16.2- Switch to “activate ” position hierarchy at financial options of the operating unit</vt:lpstr>
      <vt:lpstr>17- assign Position hierarchy for purchase requisition document type</vt:lpstr>
      <vt:lpstr>PowerPoint Presentation</vt:lpstr>
      <vt:lpstr>18- assign approval groups to positions &amp; document type</vt:lpstr>
      <vt:lpstr>19- Create new PR  (using the new Position hierarchy – first approval group)</vt:lpstr>
      <vt:lpstr>20- Create new PR  (using the new Position hierarchy – second approval group)</vt:lpstr>
      <vt:lpstr>21- Create new PR  (using the new Position hierarchy – third approval group)</vt:lpstr>
      <vt:lpstr>22- Create new PR  (using the new Position hierarchy – open approval group)</vt:lpstr>
      <vt:lpstr>PowerPoint Presentation</vt:lpstr>
      <vt:lpstr>Notifications for first Position at Position hierarchy - first approval group</vt:lpstr>
      <vt:lpstr>19.1- first approval group (just forward to)</vt:lpstr>
      <vt:lpstr>22.1-</vt:lpstr>
      <vt:lpstr>22.2- Open approval group</vt:lpstr>
      <vt:lpstr>22.3- </vt:lpstr>
      <vt:lpstr>PowerPoint Presentation</vt:lpstr>
      <vt:lpstr>PowerPoint Presentation</vt:lpstr>
      <vt:lpstr>23- Define new Buyers (to be able to create PO)</vt:lpstr>
      <vt:lpstr>24- Assign Default Buyer for master items</vt:lpstr>
      <vt:lpstr>25- Create new PR using Buyer</vt:lpstr>
      <vt:lpstr>26- Create new suppliers </vt:lpstr>
      <vt:lpstr>PowerPoint Presentation</vt:lpstr>
      <vt:lpstr>PowerPoint Presentation</vt:lpstr>
      <vt:lpstr>PowerPoint Presentation</vt:lpstr>
      <vt:lpstr>PowerPoint Presentation</vt:lpstr>
      <vt:lpstr>27- Create new PR  (contain supplier)</vt:lpstr>
      <vt:lpstr>28- Assign approval hierarchy for Purchase Order</vt:lpstr>
      <vt:lpstr>29- Create Manual Standard PO</vt:lpstr>
      <vt:lpstr>PowerPoint Presentation</vt:lpstr>
      <vt:lpstr>PowerPoint Presentation</vt:lpstr>
      <vt:lpstr>PowerPoint Presentation</vt:lpstr>
      <vt:lpstr>30- Create Standard PO from PR “AutoCreate”</vt:lpstr>
      <vt:lpstr>30.1- shipments </vt:lpstr>
      <vt:lpstr>30.2- PO approval </vt:lpstr>
      <vt:lpstr>31- manage buyer workload (assign new buyer to old PRs) – purchasing, management, manage buyer workload</vt:lpstr>
      <vt:lpstr>32- define requisition preferences before creating PR</vt:lpstr>
      <vt:lpstr>33- Modify PR Lines (to make more than one PO for the same PR)</vt:lpstr>
      <vt:lpstr>34- Return PR to the PR preparer to modify somethings </vt:lpstr>
      <vt:lpstr>PowerPoint Presentation</vt:lpstr>
      <vt:lpstr>PowerPoint Presentation</vt:lpstr>
      <vt:lpstr>PowerPoint Presentation</vt:lpstr>
      <vt:lpstr>35- Create Requisition template (to use it at frequently created PRs) – setup, purchasing, requisition template </vt:lpstr>
      <vt:lpstr>36- Create PO using Requisition template </vt:lpstr>
      <vt:lpstr>PowerPoint Presentation</vt:lpstr>
      <vt:lpstr>37- Receiving items at inventory according to PO (Standard Receipt Routing &amp; Direct delivery)</vt:lpstr>
      <vt:lpstr>PowerPoint Presentation</vt:lpstr>
      <vt:lpstr>PowerPoint Presentation</vt:lpstr>
      <vt:lpstr>38- Adjust purchasing options (to use it at Blanket purchase agreement)</vt:lpstr>
      <vt:lpstr>39- Assign approval hierarchy to Blanket purchase agreement</vt:lpstr>
      <vt:lpstr>40- Assign approval hierarchy to Blanket purchase release </vt:lpstr>
      <vt:lpstr>41- Assign approval groups to Blanket purchase agreement &amp; Blanket purchase release </vt:lpstr>
      <vt:lpstr>42- Create Blanket purchase agreement</vt:lpstr>
      <vt:lpstr>PowerPoint Presentation</vt:lpstr>
      <vt:lpstr>42.1- Blanket purchase agreement approval </vt:lpstr>
      <vt:lpstr>42.2- Blanket purchase agreement release</vt:lpstr>
      <vt:lpstr>PowerPoint Presentation</vt:lpstr>
      <vt:lpstr>PowerPoint Presentation</vt:lpstr>
      <vt:lpstr>42.3- Rejection of Blanket purchase agreement release (due to minimum release amount)</vt:lpstr>
      <vt:lpstr>PowerPoint Presentation</vt:lpstr>
      <vt:lpstr>PowerPoint Presentation</vt:lpstr>
      <vt:lpstr>PowerPoint Presentation</vt:lpstr>
      <vt:lpstr>PowerPoint Presentation</vt:lpstr>
      <vt:lpstr>Blanket purchase agreement release NO. 2</vt:lpstr>
      <vt:lpstr>PowerPoint Presentation</vt:lpstr>
      <vt:lpstr>43- Receiving items at inventory according to PO (serial &amp; Locator)</vt:lpstr>
      <vt:lpstr>PowerPoint Presentation</vt:lpstr>
      <vt:lpstr>PowerPoint Presentation</vt:lpstr>
      <vt:lpstr>PowerPoint Presentation</vt:lpstr>
      <vt:lpstr>44- Create Standard RFQ  (used to create blanket purchase agreement)</vt:lpstr>
      <vt:lpstr>PowerPoint Presentation</vt:lpstr>
      <vt:lpstr>45- Convert Standard RFQ to Quotation </vt:lpstr>
      <vt:lpstr>PowerPoint Presentation</vt:lpstr>
      <vt:lpstr>PowerPoint Presentation</vt:lpstr>
      <vt:lpstr>PowerPoint Presentation</vt:lpstr>
      <vt:lpstr>46- Create PO from PR (AutoCreate) &amp; link it to a Quotation</vt:lpstr>
      <vt:lpstr>PowerPoint Presentation</vt:lpstr>
      <vt:lpstr>PowerPoint Presentation</vt:lpstr>
      <vt:lpstr>PowerPoint Presentation</vt:lpstr>
      <vt:lpstr>PowerPoint Presentation</vt:lpstr>
      <vt:lpstr>47- Create new PR to use it at Bid RFQ </vt:lpstr>
      <vt:lpstr>47.1- convert PR to Bid RFQ</vt:lpstr>
      <vt:lpstr>PowerPoint Presentation</vt:lpstr>
      <vt:lpstr>47.2- convert Bid RFQ to Bid Quotation </vt:lpstr>
      <vt:lpstr>PowerPoint Presentation</vt:lpstr>
      <vt:lpstr>47.3- Create standard PO from Bid Quotation </vt:lpstr>
      <vt:lpstr>PowerPoint Presentation</vt:lpstr>
      <vt:lpstr>47.4- Standard PO with Bid Quotation as a reference document</vt:lpstr>
      <vt:lpstr>47.5- Receiving items at inventory from Standard PO with Bid Quotation as a reference document</vt:lpstr>
      <vt:lpstr>48- Assign approval hierarchy to Purchase agreement Contract</vt:lpstr>
      <vt:lpstr>49- Assign approval group to Purchase agreement Contract </vt:lpstr>
      <vt:lpstr>50- Create new Contract Purchase agreement</vt:lpstr>
      <vt:lpstr>50.1- Contract Purchase agreement approval </vt:lpstr>
      <vt:lpstr>51- Define Notification Control for Contract Purchase agreement</vt:lpstr>
      <vt:lpstr>52- Create new PO &amp; assign a Contract Purchase agreement to it</vt:lpstr>
      <vt:lpstr>PowerPoint Presentation</vt:lpstr>
      <vt:lpstr>PowerPoint Presentation</vt:lpstr>
      <vt:lpstr>Contract Status Report</vt:lpstr>
      <vt:lpstr>PowerPoint Presentation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Youssef Mahmoud</dc:creator>
  <cp:lastModifiedBy>Youssef Mahmoud</cp:lastModifiedBy>
  <cp:revision>1</cp:revision>
  <dcterms:created xsi:type="dcterms:W3CDTF">2025-04-14T04:43:28Z</dcterms:created>
  <dcterms:modified xsi:type="dcterms:W3CDTF">2025-04-14T04:44:40Z</dcterms:modified>
</cp:coreProperties>
</file>